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327" r:id="rId5"/>
    <p:sldId id="324" r:id="rId6"/>
    <p:sldId id="325" r:id="rId7"/>
    <p:sldId id="349" r:id="rId8"/>
    <p:sldId id="350" r:id="rId9"/>
    <p:sldId id="352" r:id="rId10"/>
    <p:sldId id="353" r:id="rId11"/>
    <p:sldId id="326" r:id="rId12"/>
    <p:sldId id="332" r:id="rId13"/>
    <p:sldId id="328" r:id="rId14"/>
    <p:sldId id="329" r:id="rId15"/>
    <p:sldId id="330" r:id="rId16"/>
    <p:sldId id="351" r:id="rId17"/>
    <p:sldId id="331" r:id="rId18"/>
    <p:sldId id="333" r:id="rId19"/>
    <p:sldId id="334" r:id="rId20"/>
    <p:sldId id="335" r:id="rId21"/>
    <p:sldId id="336" r:id="rId22"/>
    <p:sldId id="354" r:id="rId23"/>
    <p:sldId id="339" r:id="rId24"/>
    <p:sldId id="340" r:id="rId25"/>
    <p:sldId id="341" r:id="rId26"/>
    <p:sldId id="342" r:id="rId27"/>
    <p:sldId id="355" r:id="rId28"/>
    <p:sldId id="356" r:id="rId29"/>
    <p:sldId id="357" r:id="rId30"/>
    <p:sldId id="358" r:id="rId31"/>
    <p:sldId id="359" r:id="rId32"/>
    <p:sldId id="360" r:id="rId33"/>
    <p:sldId id="365" r:id="rId34"/>
    <p:sldId id="366" r:id="rId35"/>
    <p:sldId id="343" r:id="rId36"/>
    <p:sldId id="344" r:id="rId37"/>
    <p:sldId id="345" r:id="rId38"/>
    <p:sldId id="346" r:id="rId39"/>
    <p:sldId id="347" r:id="rId40"/>
    <p:sldId id="348" r:id="rId41"/>
    <p:sldId id="361" r:id="rId42"/>
    <p:sldId id="362" r:id="rId43"/>
    <p:sldId id="363" r:id="rId44"/>
    <p:sldId id="364" r:id="rId45"/>
    <p:sldId id="367" r:id="rId46"/>
    <p:sldId id="368" r:id="rId47"/>
    <p:sldId id="369" r:id="rId48"/>
    <p:sldId id="370" r:id="rId49"/>
    <p:sldId id="371" r:id="rId50"/>
    <p:sldId id="372" r:id="rId51"/>
    <p:sldId id="373" r:id="rId52"/>
    <p:sldId id="374" r:id="rId5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 xmlns:p14="http://schemas.microsoft.com/office/powerpoint/2010/main">
        <p14:section name="Default Section" id="{4702EB94-9C1D-41ED-9B20-7A40B85F4EE0}">
          <p14:sldIdLst>
            <p14:sldId id="256"/>
            <p14:sldId id="257"/>
            <p14:sldId id="258"/>
            <p14:sldId id="327"/>
            <p14:sldId id="324"/>
            <p14:sldId id="325"/>
            <p14:sldId id="349"/>
            <p14:sldId id="350"/>
            <p14:sldId id="352"/>
            <p14:sldId id="353"/>
            <p14:sldId id="326"/>
            <p14:sldId id="332"/>
            <p14:sldId id="328"/>
            <p14:sldId id="329"/>
            <p14:sldId id="330"/>
            <p14:sldId id="351"/>
            <p14:sldId id="331"/>
            <p14:sldId id="333"/>
            <p14:sldId id="334"/>
            <p14:sldId id="335"/>
            <p14:sldId id="336"/>
            <p14:sldId id="354"/>
            <p14:sldId id="339"/>
            <p14:sldId id="340"/>
            <p14:sldId id="341"/>
            <p14:sldId id="342"/>
            <p14:sldId id="355"/>
            <p14:sldId id="356"/>
            <p14:sldId id="357"/>
            <p14:sldId id="358"/>
            <p14:sldId id="359"/>
            <p14:sldId id="360"/>
            <p14:sldId id="365"/>
            <p14:sldId id="366"/>
            <p14:sldId id="343"/>
            <p14:sldId id="344"/>
            <p14:sldId id="345"/>
            <p14:sldId id="346"/>
            <p14:sldId id="347"/>
            <p14:sldId id="348"/>
            <p14:sldId id="361"/>
            <p14:sldId id="362"/>
            <p14:sldId id="363"/>
            <p14:sldId id="364"/>
            <p14:sldId id="367"/>
            <p14:sldId id="368"/>
            <p14:sldId id="3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8" d="100"/>
          <a:sy n="68" d="100"/>
        </p:scale>
        <p:origin x="-57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 xmlns:p14="http://schemas.microsoft.com/office/powerpoint/2010/main" val="1669685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a:t>
            </a:r>
            <a:endParaRPr lang="en-US"/>
          </a:p>
        </p:txBody>
      </p:sp>
    </p:spTree>
    <p:extLst>
      <p:ext uri="{BB962C8B-B14F-4D97-AF65-F5344CB8AC3E}">
        <p14:creationId xmlns="" xmlns:p14="http://schemas.microsoft.com/office/powerpoint/2010/main" val="153133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3"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ctrTitle"/>
          </p:nvPr>
        </p:nvSpPr>
        <p:spPr>
          <a:xfrm>
            <a:off x="323527" y="260647"/>
            <a:ext cx="8568954" cy="6120682"/>
          </a:xfrm>
          <a:prstGeom prst="rect">
            <a:avLst/>
          </a:prstGeom>
        </p:spPr>
        <p:txBody>
          <a:bodyPr/>
          <a:lstStyle/>
          <a:p>
            <a:pPr>
              <a:defRPr sz="4300" b="1">
                <a:latin typeface="Times New Roman"/>
                <a:ea typeface="Times New Roman"/>
                <a:cs typeface="Times New Roman"/>
                <a:sym typeface="Times New Roman"/>
              </a:defRPr>
            </a:pPr>
            <a:r>
              <a:rPr dirty="0"/>
              <a:t>UNIT – </a:t>
            </a:r>
            <a:r>
              <a:rPr dirty="0" smtClean="0"/>
              <a:t>II</a:t>
            </a:r>
            <a:r>
              <a:rPr lang="en-US" dirty="0" smtClean="0"/>
              <a:t>I</a:t>
            </a:r>
            <a:r>
              <a:rPr dirty="0"/>
              <a:t/>
            </a:r>
            <a:br>
              <a:rPr dirty="0"/>
            </a:br>
            <a:r>
              <a:rPr dirty="0"/>
              <a:t/>
            </a:r>
            <a:br>
              <a:rPr dirty="0"/>
            </a:br>
            <a:r>
              <a:rPr i="1" dirty="0"/>
              <a:t>DESIGN AND ANALYSIS </a:t>
            </a:r>
            <a:br>
              <a:rPr i="1" dirty="0"/>
            </a:br>
            <a:r>
              <a:rPr i="1" dirty="0"/>
              <a:t>OF </a:t>
            </a:r>
            <a:br>
              <a:rPr i="1" dirty="0"/>
            </a:br>
            <a:r>
              <a:rPr i="1" dirty="0"/>
              <a:t>ALGORITHMS</a:t>
            </a:r>
            <a:br>
              <a:rPr i="1" dirty="0"/>
            </a:br>
            <a:endParaRPr sz="3600" i="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229600" cy="457200"/>
          </a:xfrm>
        </p:spPr>
        <p:txBody>
          <a:bodyPr>
            <a:noAutofit/>
          </a:bodyPr>
          <a:lstStyle/>
          <a:p>
            <a:r>
              <a:rPr lang="en-US" sz="3200" dirty="0" err="1" smtClean="0">
                <a:latin typeface="Times New Roman" pitchFamily="18" charset="0"/>
                <a:cs typeface="Times New Roman" pitchFamily="18" charset="0"/>
              </a:rPr>
              <a:t>KnapSack</a:t>
            </a:r>
            <a:r>
              <a:rPr lang="en-US" sz="3200" dirty="0" smtClean="0">
                <a:latin typeface="Times New Roman" pitchFamily="18" charset="0"/>
                <a:cs typeface="Times New Roman" pitchFamily="18" charset="0"/>
              </a:rPr>
              <a:t> Problem</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5122" name="Picture 2" descr="C:\Users\ADMIN\Downloads\New doc Nov 25, 2020 09.44 (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533400"/>
            <a:ext cx="8763000" cy="6172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996561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a:t>KNAPSACK PROBLEM</a:t>
            </a:r>
          </a:p>
        </p:txBody>
      </p:sp>
      <p:sp>
        <p:nvSpPr>
          <p:cNvPr id="3" name="Text Placeholder 2"/>
          <p:cNvSpPr>
            <a:spLocks noGrp="1"/>
          </p:cNvSpPr>
          <p:nvPr>
            <p:ph type="body" idx="1"/>
          </p:nvPr>
        </p:nvSpPr>
        <p:spPr>
          <a:xfrm>
            <a:off x="152400" y="838200"/>
            <a:ext cx="8839200" cy="5867400"/>
          </a:xfrm>
        </p:spPr>
        <p:txBody>
          <a:bodyPr/>
          <a:lstStyle/>
          <a:p>
            <a:r>
              <a:rPr lang="en-US" sz="2400" u="sng" dirty="0" smtClean="0">
                <a:latin typeface="Times New Roman" pitchFamily="18" charset="0"/>
                <a:cs typeface="Times New Roman" pitchFamily="18" charset="0"/>
              </a:rPr>
              <a:t>Example:</a:t>
            </a:r>
            <a:endParaRPr lang="en-US" sz="2400" u="sng" dirty="0">
              <a:latin typeface="Times New Roman" pitchFamily="18" charset="0"/>
              <a:cs typeface="Times New Roman" pitchFamily="18" charset="0"/>
            </a:endParaRPr>
          </a:p>
          <a:p>
            <a:r>
              <a:rPr lang="en-US" sz="2400" dirty="0">
                <a:latin typeface="Times New Roman" pitchFamily="18" charset="0"/>
                <a:cs typeface="Times New Roman" pitchFamily="18" charset="0"/>
              </a:rPr>
              <a:t>For the given set of items and knapsack capacity = 15 kg, find the optimal solution for the fractional knapsack problem making use of the greedy approach</a:t>
            </a:r>
            <a:r>
              <a:rPr lang="en-US" sz="2400" dirty="0" smtClean="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0744" y="2590800"/>
            <a:ext cx="8496300"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2621903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normAutofit lnSpcReduction="10000"/>
          </a:bodyPr>
          <a:lstStyle/>
          <a:p>
            <a:r>
              <a:rPr lang="en-US" b="1" u="sng" dirty="0" smtClean="0"/>
              <a:t>Solution:</a:t>
            </a:r>
            <a:r>
              <a:rPr lang="en-US" sz="2600" b="1" dirty="0" smtClean="0"/>
              <a:t> </a:t>
            </a:r>
            <a:r>
              <a:rPr lang="en-US" sz="2600" b="1" u="sng" dirty="0" smtClean="0"/>
              <a:t>Straight Forward Greedy Approach: </a:t>
            </a:r>
          </a:p>
          <a:p>
            <a:r>
              <a:rPr lang="en-US" sz="2600" dirty="0" smtClean="0"/>
              <a:t>Straight forward Greedy approach selects Highest profit item first. Item 7 has the highest profit  with profit=30. weight is 6.  total profit gaining after selecting item is 30. remaining knapsack capacity is 15-6=9. so x7=1.</a:t>
            </a:r>
          </a:p>
          <a:p>
            <a:r>
              <a:rPr lang="en-US" sz="2600" dirty="0" smtClean="0"/>
              <a:t>Next maximum profit item is item 6 with profit 20.Total profit gained after selecting item is 30+20=50. The remaining knapsack capacity is 9- 8=1. and solution is x6=1.</a:t>
            </a:r>
          </a:p>
          <a:p>
            <a:pPr>
              <a:buFont typeface="Arial" pitchFamily="34" charset="0"/>
              <a:buChar char="•"/>
            </a:pPr>
            <a:r>
              <a:rPr lang="en-US" sz="2600" dirty="0" smtClean="0"/>
              <a:t>Next maximum profit item is item 2 with profit 15. but the remaining capacity of knapsack  is 1 unit. So extract 1 unit from item 2 (out of 5). So solution is x2=1/5. so the total profit gained is 50+15*1/5=53. </a:t>
            </a:r>
          </a:p>
          <a:p>
            <a:pPr>
              <a:buFont typeface="Arial" pitchFamily="34" charset="0"/>
              <a:buChar char="•"/>
            </a:pPr>
            <a:r>
              <a:rPr lang="en-US" sz="2600" dirty="0" smtClean="0"/>
              <a:t>The solution is x1=0, x2=1/5, x3=0, x4=0, x5=0, x6=1, x7=1.</a:t>
            </a:r>
          </a:p>
          <a:p>
            <a:pPr>
              <a:buFont typeface="Arial" pitchFamily="34" charset="0"/>
              <a:buChar char="•"/>
            </a:pPr>
            <a:r>
              <a:rPr lang="en-US" sz="2600" dirty="0" smtClean="0"/>
              <a:t>Total weight consumed in knapsack=15</a:t>
            </a:r>
          </a:p>
          <a:p>
            <a:pPr>
              <a:buFont typeface="Arial" pitchFamily="34" charset="0"/>
              <a:buChar char="•"/>
            </a:pPr>
            <a:r>
              <a:rPr lang="en-US" sz="2600" dirty="0" smtClean="0"/>
              <a:t>Total profit obtained from the straight forward greedy approach is 53.</a:t>
            </a:r>
          </a:p>
          <a:p>
            <a:pPr>
              <a:buFont typeface="Arial" pitchFamily="34" charset="0"/>
              <a:buChar char="•"/>
            </a:pPr>
            <a:endParaRPr lang="en-US" sz="2600" dirty="0" smtClean="0"/>
          </a:p>
          <a:p>
            <a:pPr>
              <a:buFont typeface="Arial" pitchFamily="34" charset="0"/>
              <a:buChar char="•"/>
            </a:pPr>
            <a:endParaRPr lang="en-US" dirty="0" smtClean="0"/>
          </a:p>
          <a:p>
            <a:endParaRPr lang="en-US" dirty="0" smtClean="0"/>
          </a:p>
          <a:p>
            <a:endParaRPr lang="en-US" dirty="0"/>
          </a:p>
        </p:txBody>
      </p:sp>
    </p:spTree>
    <p:extLst>
      <p:ext uri="{BB962C8B-B14F-4D97-AF65-F5344CB8AC3E}">
        <p14:creationId xmlns="" xmlns:p14="http://schemas.microsoft.com/office/powerpoint/2010/main" val="6738857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477000"/>
          </a:xfrm>
        </p:spPr>
        <p:txBody>
          <a:bodyPr/>
          <a:lstStyle/>
          <a:p>
            <a:r>
              <a:rPr lang="en-US" sz="2400" u="sng" dirty="0" smtClean="0">
                <a:latin typeface="Times New Roman" pitchFamily="18" charset="0"/>
                <a:cs typeface="Times New Roman" pitchFamily="18" charset="0"/>
              </a:rPr>
              <a:t>Solution:</a:t>
            </a: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Find </a:t>
            </a:r>
            <a:r>
              <a:rPr lang="en-US" sz="2400" dirty="0">
                <a:latin typeface="Times New Roman" pitchFamily="18" charset="0"/>
                <a:cs typeface="Times New Roman" pitchFamily="18" charset="0"/>
              </a:rPr>
              <a:t>out profit per weight </a:t>
            </a:r>
            <a:r>
              <a:rPr lang="en-US" sz="2400" dirty="0" smtClean="0">
                <a:latin typeface="Times New Roman" pitchFamily="18" charset="0"/>
                <a:cs typeface="Times New Roman" pitchFamily="18" charset="0"/>
              </a:rPr>
              <a:t>Pi/Wi</a:t>
            </a: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t>Arrange </a:t>
            </a:r>
            <a:r>
              <a:rPr lang="en-US" sz="2400" dirty="0"/>
              <a:t>according to </a:t>
            </a:r>
            <a:r>
              <a:rPr lang="en-US" sz="2400" dirty="0" smtClean="0"/>
              <a:t>Pi/</a:t>
            </a:r>
            <a:r>
              <a:rPr lang="en-US" sz="2400" dirty="0" err="1" smtClean="0"/>
              <a:t>wi</a:t>
            </a:r>
            <a:endParaRPr lang="en-US" sz="2400"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 y="762000"/>
            <a:ext cx="8762999" cy="3276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0039" y="4038600"/>
            <a:ext cx="869156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2868332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553200"/>
          </a:xfrm>
        </p:spPr>
        <p:txBody>
          <a:bodyPr>
            <a:normAutofit fontScale="70000" lnSpcReduction="20000"/>
          </a:bodyPr>
          <a:lstStyle/>
          <a:p>
            <a:r>
              <a:rPr lang="en-US" sz="3400" dirty="0">
                <a:latin typeface="Times New Roman" pitchFamily="18" charset="0"/>
                <a:cs typeface="Times New Roman" pitchFamily="18" charset="0"/>
              </a:rPr>
              <a:t>Selection (Xi) </a:t>
            </a:r>
            <a:r>
              <a:rPr lang="en-US" sz="3400" dirty="0" smtClean="0">
                <a:latin typeface="Times New Roman" pitchFamily="18" charset="0"/>
                <a:cs typeface="Times New Roman" pitchFamily="18" charset="0"/>
              </a:rPr>
              <a:t>Steps: let’s </a:t>
            </a:r>
            <a:r>
              <a:rPr lang="en-US" sz="3400" dirty="0">
                <a:latin typeface="Times New Roman" pitchFamily="18" charset="0"/>
                <a:cs typeface="Times New Roman" pitchFamily="18" charset="0"/>
              </a:rPr>
              <a:t>have the capacity </a:t>
            </a:r>
            <a:r>
              <a:rPr lang="en-US" sz="3400" dirty="0" smtClean="0">
                <a:latin typeface="Times New Roman" pitchFamily="18" charset="0"/>
                <a:cs typeface="Times New Roman" pitchFamily="18" charset="0"/>
              </a:rPr>
              <a:t>m=15</a:t>
            </a:r>
            <a:endParaRPr lang="en-US" sz="3400" dirty="0">
              <a:latin typeface="Times New Roman" pitchFamily="18" charset="0"/>
              <a:cs typeface="Times New Roman" pitchFamily="18" charset="0"/>
            </a:endParaRPr>
          </a:p>
          <a:p>
            <a:r>
              <a:rPr lang="en-US" sz="3400" dirty="0">
                <a:latin typeface="Times New Roman" pitchFamily="18" charset="0"/>
                <a:cs typeface="Times New Roman" pitchFamily="18" charset="0"/>
              </a:rPr>
              <a:t>The first profitable item we have are item no.5, so we select is 15-1=14. Now the remaining knapsack capacity is 14 and our selection is 1(means selected</a:t>
            </a:r>
            <a:r>
              <a:rPr lang="en-US" sz="3400" dirty="0" smtClean="0">
                <a:latin typeface="Times New Roman" pitchFamily="18" charset="0"/>
                <a:cs typeface="Times New Roman" pitchFamily="18" charset="0"/>
              </a:rPr>
              <a:t>)</a:t>
            </a:r>
            <a:endParaRPr lang="en-US" sz="3400" dirty="0">
              <a:latin typeface="Times New Roman" pitchFamily="18" charset="0"/>
              <a:cs typeface="Times New Roman" pitchFamily="18" charset="0"/>
            </a:endParaRPr>
          </a:p>
          <a:p>
            <a:r>
              <a:rPr lang="en-US" sz="3400" dirty="0">
                <a:latin typeface="Times New Roman" pitchFamily="18" charset="0"/>
                <a:cs typeface="Times New Roman" pitchFamily="18" charset="0"/>
              </a:rPr>
              <a:t>Then we have the next profitable item is item no .7 so we select 14-6. Now the remaining knapsack capacity is 8 and our selection is 1(means selected</a:t>
            </a:r>
            <a:r>
              <a:rPr lang="en-US" sz="3400" dirty="0" smtClean="0">
                <a:latin typeface="Times New Roman" pitchFamily="18" charset="0"/>
                <a:cs typeface="Times New Roman" pitchFamily="18" charset="0"/>
              </a:rPr>
              <a:t>)</a:t>
            </a:r>
            <a:endParaRPr lang="en-US" sz="3400" dirty="0">
              <a:latin typeface="Times New Roman" pitchFamily="18" charset="0"/>
              <a:cs typeface="Times New Roman" pitchFamily="18" charset="0"/>
            </a:endParaRPr>
          </a:p>
          <a:p>
            <a:r>
              <a:rPr lang="en-US" sz="3400" dirty="0">
                <a:latin typeface="Times New Roman" pitchFamily="18" charset="0"/>
                <a:cs typeface="Times New Roman" pitchFamily="18" charset="0"/>
              </a:rPr>
              <a:t>Then we have the next profitable item is item no .1 so we select 8-2. Now the remaining knapsack capacity is 6 and our selection is 1(means selected</a:t>
            </a:r>
            <a:r>
              <a:rPr lang="en-US" sz="3400" dirty="0" smtClean="0">
                <a:latin typeface="Times New Roman" pitchFamily="18" charset="0"/>
                <a:cs typeface="Times New Roman" pitchFamily="18" charset="0"/>
              </a:rPr>
              <a:t>)</a:t>
            </a:r>
            <a:endParaRPr lang="en-US" sz="3400" dirty="0">
              <a:latin typeface="Times New Roman" pitchFamily="18" charset="0"/>
              <a:cs typeface="Times New Roman" pitchFamily="18" charset="0"/>
            </a:endParaRPr>
          </a:p>
          <a:p>
            <a:r>
              <a:rPr lang="en-US" sz="3400" dirty="0">
                <a:latin typeface="Times New Roman" pitchFamily="18" charset="0"/>
                <a:cs typeface="Times New Roman" pitchFamily="18" charset="0"/>
              </a:rPr>
              <a:t>Then we have the next profitable item is item no .3 so we select 6-2. Now the remaining knapsack capacity is 4 and our selection is 1(means selected</a:t>
            </a:r>
            <a:r>
              <a:rPr lang="en-US" sz="3400" dirty="0" smtClean="0">
                <a:latin typeface="Times New Roman" pitchFamily="18" charset="0"/>
                <a:cs typeface="Times New Roman" pitchFamily="18" charset="0"/>
              </a:rPr>
              <a:t>)</a:t>
            </a:r>
            <a:r>
              <a:rPr lang="en-US" sz="3400" dirty="0">
                <a:latin typeface="Times New Roman" pitchFamily="18" charset="0"/>
                <a:cs typeface="Times New Roman" pitchFamily="18" charset="0"/>
              </a:rPr>
              <a:t> </a:t>
            </a:r>
          </a:p>
          <a:p>
            <a:r>
              <a:rPr lang="en-US" sz="3400" dirty="0">
                <a:latin typeface="Times New Roman" pitchFamily="18" charset="0"/>
                <a:cs typeface="Times New Roman" pitchFamily="18" charset="0"/>
              </a:rPr>
              <a:t>Then we have the next profitable item is item no .2. Its weight is 5 and our knapsack remaining capacity is 4, so now we are dealing with a greedy approach and select 4/5 items. (like take as we can </a:t>
            </a:r>
            <a:r>
              <a:rPr lang="en-US" sz="3400" dirty="0" smtClean="0">
                <a:latin typeface="Times New Roman" pitchFamily="18" charset="0"/>
                <a:cs typeface="Times New Roman" pitchFamily="18" charset="0"/>
              </a:rPr>
              <a:t>)</a:t>
            </a:r>
            <a:r>
              <a:rPr lang="en-US" sz="3400" dirty="0">
                <a:latin typeface="Times New Roman" pitchFamily="18" charset="0"/>
                <a:cs typeface="Times New Roman" pitchFamily="18" charset="0"/>
              </a:rPr>
              <a:t> </a:t>
            </a:r>
          </a:p>
          <a:p>
            <a:r>
              <a:rPr lang="en-US" sz="3400" dirty="0">
                <a:latin typeface="Times New Roman" pitchFamily="18" charset="0"/>
                <a:cs typeface="Times New Roman" pitchFamily="18" charset="0"/>
              </a:rPr>
              <a:t>So our selection is 4/5</a:t>
            </a:r>
            <a:r>
              <a:rPr lang="en-US" sz="3400" dirty="0" smtClean="0">
                <a:latin typeface="Times New Roman" pitchFamily="18" charset="0"/>
                <a:cs typeface="Times New Roman" pitchFamily="18" charset="0"/>
              </a:rPr>
              <a:t>.</a:t>
            </a:r>
            <a:r>
              <a:rPr lang="en-US" sz="3400" dirty="0">
                <a:latin typeface="Times New Roman" pitchFamily="18" charset="0"/>
                <a:cs typeface="Times New Roman" pitchFamily="18" charset="0"/>
              </a:rPr>
              <a:t> </a:t>
            </a:r>
          </a:p>
          <a:p>
            <a:r>
              <a:rPr lang="en-US" sz="3400" dirty="0">
                <a:latin typeface="Times New Roman" pitchFamily="18" charset="0"/>
                <a:cs typeface="Times New Roman" pitchFamily="18" charset="0"/>
              </a:rPr>
              <a:t>Now we don’t have any remaining capacity so we can’t take any more items, so it’s selection is made 0 for other items.</a:t>
            </a:r>
          </a:p>
          <a:p>
            <a:endParaRPr lang="en-US" dirty="0"/>
          </a:p>
        </p:txBody>
      </p:sp>
    </p:spTree>
    <p:extLst>
      <p:ext uri="{BB962C8B-B14F-4D97-AF65-F5344CB8AC3E}">
        <p14:creationId xmlns="" xmlns:p14="http://schemas.microsoft.com/office/powerpoint/2010/main" val="342539640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553200"/>
          </a:xfrm>
        </p:spPr>
        <p:txBody>
          <a:bodyPr>
            <a:normAutofit/>
          </a:bodyPr>
          <a:lstStyle/>
          <a:p>
            <a:r>
              <a:rPr lang="en-US" sz="2800" u="sng" dirty="0" smtClean="0">
                <a:latin typeface="Times New Roman" pitchFamily="18" charset="0"/>
                <a:cs typeface="Times New Roman" pitchFamily="18" charset="0"/>
              </a:rPr>
              <a:t>Formula:</a:t>
            </a:r>
          </a:p>
          <a:p>
            <a:endParaRPr lang="en-US" sz="2800" u="sng" dirty="0">
              <a:latin typeface="Times New Roman" pitchFamily="18" charset="0"/>
              <a:cs typeface="Times New Roman" pitchFamily="18" charset="0"/>
            </a:endParaRPr>
          </a:p>
          <a:p>
            <a:endParaRPr lang="en-US" sz="2800" u="sng" dirty="0" smtClean="0">
              <a:latin typeface="Times New Roman" pitchFamily="18" charset="0"/>
              <a:cs typeface="Times New Roman" pitchFamily="18" charset="0"/>
            </a:endParaRPr>
          </a:p>
          <a:p>
            <a:endParaRPr lang="en-US" sz="2800" u="sng" dirty="0">
              <a:latin typeface="Times New Roman" pitchFamily="18" charset="0"/>
              <a:cs typeface="Times New Roman" pitchFamily="18" charset="0"/>
            </a:endParaRPr>
          </a:p>
          <a:p>
            <a:endParaRPr lang="en-US" sz="2800" u="sng" dirty="0" smtClean="0">
              <a:latin typeface="Times New Roman" pitchFamily="18" charset="0"/>
              <a:cs typeface="Times New Roman" pitchFamily="18" charset="0"/>
            </a:endParaRPr>
          </a:p>
          <a:p>
            <a:endParaRPr lang="en-US" sz="2800" u="sng" dirty="0">
              <a:latin typeface="Times New Roman" pitchFamily="18" charset="0"/>
              <a:cs typeface="Times New Roman" pitchFamily="18" charset="0"/>
            </a:endParaRPr>
          </a:p>
          <a:p>
            <a:endParaRPr lang="en-US" sz="2800" u="sng" dirty="0" smtClean="0">
              <a:latin typeface="Times New Roman" pitchFamily="18" charset="0"/>
              <a:cs typeface="Times New Roman" pitchFamily="18" charset="0"/>
            </a:endParaRPr>
          </a:p>
          <a:p>
            <a:endParaRPr lang="en-US" sz="2800" u="sng" dirty="0">
              <a:latin typeface="Times New Roman" pitchFamily="18" charset="0"/>
              <a:cs typeface="Times New Roman" pitchFamily="18" charset="0"/>
            </a:endParaRPr>
          </a:p>
          <a:p>
            <a:endParaRPr lang="en-US" sz="2800" u="sng"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knapsack would contain the following items- &lt; 5,7,1,3,2 </a:t>
            </a:r>
            <a:r>
              <a:rPr lang="en-US" sz="2400" dirty="0" smtClean="0">
                <a:latin typeface="Times New Roman" pitchFamily="18" charset="0"/>
                <a:cs typeface="Times New Roman" pitchFamily="18" charset="0"/>
              </a:rPr>
              <a:t>&gt;.</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Knapsack’s total profit would be 65 units</a:t>
            </a:r>
            <a:r>
              <a:rPr lang="en-US" sz="2400" dirty="0" smtClean="0">
                <a:latin typeface="Times New Roman" pitchFamily="18" charset="0"/>
                <a:cs typeface="Times New Roman" pitchFamily="18" charset="0"/>
              </a:rPr>
              <a:t>.</a:t>
            </a:r>
            <a:endParaRPr lang="en-US" sz="2800" u="sng"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838200"/>
            <a:ext cx="8458200"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3400" y="3810000"/>
            <a:ext cx="82296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5520933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lstStyle/>
          <a:p>
            <a:endParaRPr lang="en-US" dirty="0"/>
          </a:p>
        </p:txBody>
      </p:sp>
      <p:pic>
        <p:nvPicPr>
          <p:cNvPr id="1026" name="Picture 2" descr="C:\Users\ADMIN\Downloads\New doc Nov 25, 2020 09.4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 y="228600"/>
            <a:ext cx="8763000" cy="6477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7095078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487361"/>
          </a:xfrm>
        </p:spPr>
        <p:txBody>
          <a:bodyPr>
            <a:normAutofit fontScale="90000"/>
          </a:bodyPr>
          <a:lstStyle/>
          <a:p>
            <a:r>
              <a:rPr lang="en-US" sz="3600" dirty="0" smtClean="0">
                <a:latin typeface="Times New Roman" pitchFamily="18" charset="0"/>
                <a:cs typeface="Times New Roman" pitchFamily="18" charset="0"/>
              </a:rPr>
              <a:t>Job Sequencing with Deadlines Problem</a:t>
            </a:r>
            <a:endParaRPr lang="en-US" sz="36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762000"/>
            <a:ext cx="8839200" cy="5943600"/>
          </a:xfrm>
        </p:spPr>
        <p:txBody>
          <a:bodyPr>
            <a:normAutofit/>
          </a:bodyPr>
          <a:lstStyle/>
          <a:p>
            <a:pPr algn="just"/>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a set of tasks with deadlines and total profit earned on completion of a task, find maximum profit earned by executing the tasks within the specified deadlines. Assume any task will take one unit of time to execute and any task can’t execute beyond its deadline. Also, one task can be executed at a time.</a:t>
            </a:r>
          </a:p>
          <a:p>
            <a:pPr marL="0" indent="0" algn="just">
              <a:buNone/>
            </a:pPr>
            <a:r>
              <a:rPr lang="en-US" sz="2400" dirty="0" smtClean="0">
                <a:latin typeface="Times New Roman" pitchFamily="18" charset="0"/>
                <a:cs typeface="Times New Roman" pitchFamily="18" charset="0"/>
              </a:rPr>
              <a:t>Example: Given the jobs, their deadlines and associated profits as shown below:  </a:t>
            </a:r>
          </a:p>
          <a:p>
            <a:pPr marL="0" indent="0" algn="just">
              <a:buNone/>
            </a:pPr>
            <a:endParaRPr lang="en-US" sz="2400" dirty="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fontAlgn="base"/>
            <a:endParaRPr lang="en-US" sz="2400" b="1" u="sng" dirty="0" smtClean="0">
              <a:solidFill>
                <a:srgbClr val="303030"/>
              </a:solidFill>
              <a:latin typeface="Roboto Condensed"/>
            </a:endParaRPr>
          </a:p>
          <a:p>
            <a:pPr fontAlgn="base"/>
            <a:endParaRPr lang="en-US" sz="2400" b="1" u="sng" dirty="0">
              <a:solidFill>
                <a:srgbClr val="303030"/>
              </a:solidFill>
              <a:latin typeface="Roboto Condensed"/>
            </a:endParaRPr>
          </a:p>
          <a:p>
            <a:pPr marL="0" indent="0" algn="just">
              <a:buNone/>
            </a:pPr>
            <a:endParaRPr lang="en-US" sz="2400" dirty="0" smtClean="0">
              <a:latin typeface="Times New Roman" pitchFamily="18" charset="0"/>
              <a:cs typeface="Times New Roman" pitchFamily="18" charset="0"/>
            </a:endParaRPr>
          </a:p>
          <a:p>
            <a:pPr marL="0" indent="0" algn="just">
              <a:buNone/>
            </a:pP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684534556"/>
              </p:ext>
            </p:extLst>
          </p:nvPr>
        </p:nvGraphicFramePr>
        <p:xfrm>
          <a:off x="533402" y="3718560"/>
          <a:ext cx="8229599" cy="2682240"/>
        </p:xfrm>
        <a:graphic>
          <a:graphicData uri="http://schemas.openxmlformats.org/drawingml/2006/table">
            <a:tbl>
              <a:tblPr/>
              <a:tblGrid>
                <a:gridCol w="2189348"/>
                <a:gridCol w="996935"/>
                <a:gridCol w="996935"/>
                <a:gridCol w="996935"/>
                <a:gridCol w="1016482"/>
                <a:gridCol w="1016482"/>
                <a:gridCol w="1016482"/>
              </a:tblGrid>
              <a:tr h="894080">
                <a:tc>
                  <a:txBody>
                    <a:bodyPr/>
                    <a:lstStyle/>
                    <a:p>
                      <a:pPr algn="ctr"/>
                      <a:r>
                        <a:rPr lang="en-US" sz="2400" b="1" dirty="0">
                          <a:effectLst/>
                          <a:latin typeface="Times New Roman" pitchFamily="18" charset="0"/>
                          <a:cs typeface="Times New Roman" pitchFamily="18" charset="0"/>
                        </a:rPr>
                        <a:t>Jobs</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J1</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J2</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J3</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J4</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J5</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a:effectLst/>
                          <a:latin typeface="Times New Roman" pitchFamily="18" charset="0"/>
                          <a:cs typeface="Times New Roman" pitchFamily="18" charset="0"/>
                        </a:rPr>
                        <a:t>J6</a:t>
                      </a:r>
                      <a:endParaRPr lang="en-US" sz="240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894080">
                <a:tc>
                  <a:txBody>
                    <a:bodyPr/>
                    <a:lstStyle/>
                    <a:p>
                      <a:pPr algn="ctr"/>
                      <a:r>
                        <a:rPr lang="en-US" sz="2400" b="1">
                          <a:effectLst/>
                          <a:latin typeface="Times New Roman" pitchFamily="18" charset="0"/>
                          <a:cs typeface="Times New Roman" pitchFamily="18" charset="0"/>
                        </a:rPr>
                        <a:t>Deadlines</a:t>
                      </a:r>
                      <a:endParaRPr lang="en-US" sz="240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4</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894080">
                <a:tc>
                  <a:txBody>
                    <a:bodyPr/>
                    <a:lstStyle/>
                    <a:p>
                      <a:pPr algn="ctr"/>
                      <a:r>
                        <a:rPr lang="en-US" sz="2400" b="1">
                          <a:effectLst/>
                          <a:latin typeface="Times New Roman" pitchFamily="18" charset="0"/>
                          <a:cs typeface="Times New Roman" pitchFamily="18" charset="0"/>
                        </a:rPr>
                        <a:t>Profits</a:t>
                      </a:r>
                      <a:endParaRPr lang="en-US" sz="240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180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190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spTree>
    <p:extLst>
      <p:ext uri="{BB962C8B-B14F-4D97-AF65-F5344CB8AC3E}">
        <p14:creationId xmlns="" xmlns:p14="http://schemas.microsoft.com/office/powerpoint/2010/main" val="34192522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477000"/>
          </a:xfrm>
        </p:spPr>
        <p:txBody>
          <a:bodyPr>
            <a:normAutofit lnSpcReduction="10000"/>
          </a:bodyPr>
          <a:lstStyle/>
          <a:p>
            <a:pPr marL="0" lvl="0" indent="0" fontAlgn="base">
              <a:buNone/>
            </a:pPr>
            <a:r>
              <a:rPr lang="en-US" sz="2800" b="1" u="sng" dirty="0">
                <a:solidFill>
                  <a:srgbClr val="303030"/>
                </a:solidFill>
                <a:latin typeface="Times New Roman" pitchFamily="18" charset="0"/>
                <a:cs typeface="Times New Roman" pitchFamily="18" charset="0"/>
              </a:rPr>
              <a:t>Step-01:</a:t>
            </a:r>
            <a:r>
              <a:rPr lang="en-US" sz="2800" b="1" dirty="0">
                <a:solidFill>
                  <a:srgbClr val="303030"/>
                </a:solidFill>
                <a:latin typeface="Times New Roman" pitchFamily="18" charset="0"/>
                <a:cs typeface="Times New Roman" pitchFamily="18" charset="0"/>
              </a:rPr>
              <a:t> </a:t>
            </a:r>
          </a:p>
          <a:p>
            <a:pPr lvl="0" fontAlgn="base"/>
            <a:r>
              <a:rPr lang="en-US" sz="2200" dirty="0">
                <a:solidFill>
                  <a:srgbClr val="303030"/>
                </a:solidFill>
                <a:latin typeface="Arimo"/>
              </a:rPr>
              <a:t>Sort all the given jobs in decreasing order of their </a:t>
            </a:r>
            <a:r>
              <a:rPr lang="en-US" sz="2200" dirty="0" smtClean="0">
                <a:solidFill>
                  <a:srgbClr val="303030"/>
                </a:solidFill>
                <a:latin typeface="Arimo"/>
              </a:rPr>
              <a:t>profit-</a:t>
            </a:r>
          </a:p>
          <a:p>
            <a:pPr lvl="0" fontAlgn="base"/>
            <a:endParaRPr lang="en-US" sz="2200" dirty="0">
              <a:solidFill>
                <a:srgbClr val="303030"/>
              </a:solidFill>
              <a:latin typeface="Arimo"/>
            </a:endParaRPr>
          </a:p>
          <a:p>
            <a:pPr lvl="0" fontAlgn="base"/>
            <a:endParaRPr lang="en-US" sz="2200" dirty="0" smtClean="0">
              <a:solidFill>
                <a:srgbClr val="303030"/>
              </a:solidFill>
              <a:latin typeface="Arimo"/>
            </a:endParaRPr>
          </a:p>
          <a:p>
            <a:pPr lvl="0" fontAlgn="base"/>
            <a:endParaRPr lang="en-US" sz="2200" dirty="0">
              <a:solidFill>
                <a:srgbClr val="303030"/>
              </a:solidFill>
              <a:latin typeface="Arimo"/>
            </a:endParaRPr>
          </a:p>
          <a:p>
            <a:pPr lvl="0" fontAlgn="base"/>
            <a:endParaRPr lang="en-US" sz="2200" dirty="0" smtClean="0">
              <a:solidFill>
                <a:srgbClr val="303030"/>
              </a:solidFill>
              <a:latin typeface="Arimo"/>
            </a:endParaRPr>
          </a:p>
          <a:p>
            <a:pPr lvl="0" fontAlgn="base"/>
            <a:endParaRPr lang="en-US" sz="2200" dirty="0">
              <a:solidFill>
                <a:srgbClr val="303030"/>
              </a:solidFill>
              <a:latin typeface="Arimo"/>
            </a:endParaRPr>
          </a:p>
          <a:p>
            <a:pPr marL="0" indent="0" fontAlgn="base">
              <a:buNone/>
            </a:pPr>
            <a:r>
              <a:rPr lang="en-US" sz="2400" b="1" u="sng" dirty="0">
                <a:latin typeface="Times New Roman" pitchFamily="18" charset="0"/>
                <a:cs typeface="Times New Roman" pitchFamily="18" charset="0"/>
              </a:rPr>
              <a:t>Step-02</a:t>
            </a:r>
            <a:r>
              <a:rPr lang="en-US" sz="2400" b="1" u="sng"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Value of maximum deadline = 5</a:t>
            </a:r>
            <a:r>
              <a:rPr lang="en-US" sz="2400" dirty="0" smtClean="0">
                <a:latin typeface="Times New Roman" pitchFamily="18" charset="0"/>
                <a:cs typeface="Times New Roman" pitchFamily="18" charset="0"/>
              </a:rPr>
              <a:t>. So</a:t>
            </a:r>
            <a:r>
              <a:rPr lang="en-US" sz="2400" dirty="0">
                <a:latin typeface="Times New Roman" pitchFamily="18" charset="0"/>
                <a:cs typeface="Times New Roman" pitchFamily="18" charset="0"/>
              </a:rPr>
              <a:t>, draw a Gantt chart with </a:t>
            </a:r>
            <a:r>
              <a:rPr lang="en-US" sz="2400" dirty="0" smtClean="0">
                <a:latin typeface="Times New Roman" pitchFamily="18" charset="0"/>
                <a:cs typeface="Times New Roman" pitchFamily="18" charset="0"/>
              </a:rPr>
              <a:t>maximum </a:t>
            </a:r>
            <a:r>
              <a:rPr lang="en-US" sz="2400" dirty="0">
                <a:latin typeface="Times New Roman" pitchFamily="18" charset="0"/>
                <a:cs typeface="Times New Roman" pitchFamily="18" charset="0"/>
              </a:rPr>
              <a:t>time on Gantt chart = 5 units as shown-</a:t>
            </a:r>
          </a:p>
          <a:p>
            <a:pPr marL="0" indent="0" fontAlgn="base">
              <a:buNone/>
            </a:pPr>
            <a:r>
              <a:rPr lang="en-US" sz="2400" dirty="0"/>
              <a:t> </a:t>
            </a:r>
          </a:p>
          <a:p>
            <a:pPr lvl="0" fontAlgn="base"/>
            <a:endParaRPr lang="en-US" sz="2200" dirty="0" smtClean="0">
              <a:solidFill>
                <a:srgbClr val="303030"/>
              </a:solidFill>
              <a:latin typeface="Arimo"/>
            </a:endParaRPr>
          </a:p>
          <a:p>
            <a:pPr fontAlgn="base"/>
            <a:r>
              <a:rPr lang="en-US" sz="2600" dirty="0" smtClean="0">
                <a:latin typeface="Times New Roman" pitchFamily="18" charset="0"/>
                <a:cs typeface="Times New Roman" pitchFamily="18" charset="0"/>
              </a:rPr>
              <a:t>Now, we </a:t>
            </a:r>
            <a:r>
              <a:rPr lang="en-US" sz="2600" dirty="0">
                <a:latin typeface="Times New Roman" pitchFamily="18" charset="0"/>
                <a:cs typeface="Times New Roman" pitchFamily="18" charset="0"/>
              </a:rPr>
              <a:t>take each job one by one in the order they appear in </a:t>
            </a:r>
            <a:r>
              <a:rPr lang="en-US" sz="2600" dirty="0" smtClean="0">
                <a:latin typeface="Times New Roman" pitchFamily="18" charset="0"/>
                <a:cs typeface="Times New Roman" pitchFamily="18" charset="0"/>
              </a:rPr>
              <a:t>Step-01.We </a:t>
            </a:r>
            <a:r>
              <a:rPr lang="en-US" sz="2600" dirty="0">
                <a:latin typeface="Times New Roman" pitchFamily="18" charset="0"/>
                <a:cs typeface="Times New Roman" pitchFamily="18" charset="0"/>
              </a:rPr>
              <a:t>place the job on Gantt chart as far as possible from 0.</a:t>
            </a:r>
          </a:p>
          <a:p>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083716822"/>
              </p:ext>
            </p:extLst>
          </p:nvPr>
        </p:nvGraphicFramePr>
        <p:xfrm>
          <a:off x="1371600" y="1219200"/>
          <a:ext cx="6248401" cy="1554480"/>
        </p:xfrm>
        <a:graphic>
          <a:graphicData uri="http://schemas.openxmlformats.org/drawingml/2006/table">
            <a:tbl>
              <a:tblPr/>
              <a:tblGrid>
                <a:gridCol w="1662283"/>
                <a:gridCol w="756933"/>
                <a:gridCol w="756933"/>
                <a:gridCol w="756933"/>
                <a:gridCol w="771773"/>
                <a:gridCol w="771773"/>
                <a:gridCol w="771773"/>
              </a:tblGrid>
              <a:tr h="508000">
                <a:tc>
                  <a:txBody>
                    <a:bodyPr/>
                    <a:lstStyle/>
                    <a:p>
                      <a:pPr algn="ctr"/>
                      <a:r>
                        <a:rPr lang="en-US" sz="2400" b="1" dirty="0">
                          <a:effectLst/>
                          <a:latin typeface="Times New Roman" pitchFamily="18" charset="0"/>
                          <a:cs typeface="Times New Roman" pitchFamily="18" charset="0"/>
                        </a:rPr>
                        <a:t>Jobs</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J4</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J1</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J3</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J2</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J5</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b="1" dirty="0">
                          <a:effectLst/>
                          <a:latin typeface="Times New Roman" pitchFamily="18" charset="0"/>
                          <a:cs typeface="Times New Roman" pitchFamily="18" charset="0"/>
                        </a:rPr>
                        <a:t>J6</a:t>
                      </a:r>
                      <a:endParaRPr lang="en-US" sz="2400" dirty="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508000">
                <a:tc>
                  <a:txBody>
                    <a:bodyPr/>
                    <a:lstStyle/>
                    <a:p>
                      <a:pPr algn="ctr"/>
                      <a:r>
                        <a:rPr lang="en-US" sz="2400" b="1">
                          <a:effectLst/>
                          <a:latin typeface="Times New Roman" pitchFamily="18" charset="0"/>
                          <a:cs typeface="Times New Roman" pitchFamily="18" charset="0"/>
                        </a:rPr>
                        <a:t>Deadlines</a:t>
                      </a:r>
                      <a:endParaRPr lang="en-US" sz="240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4</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a:effectLst/>
                          <a:latin typeface="Times New Roman" pitchFamily="18" charset="0"/>
                          <a:cs typeface="Times New Roman" pitchFamily="18" charset="0"/>
                        </a:rPr>
                        <a:t>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508000">
                <a:tc>
                  <a:txBody>
                    <a:bodyPr/>
                    <a:lstStyle/>
                    <a:p>
                      <a:pPr algn="ctr"/>
                      <a:r>
                        <a:rPr lang="en-US" sz="2400" b="1">
                          <a:effectLst/>
                          <a:latin typeface="Times New Roman" pitchFamily="18" charset="0"/>
                          <a:cs typeface="Times New Roman" pitchFamily="18" charset="0"/>
                        </a:rPr>
                        <a:t>Profits</a:t>
                      </a:r>
                      <a:endParaRPr lang="en-US" sz="2400">
                        <a:effectLst/>
                        <a:latin typeface="Times New Roman" pitchFamily="18" charset="0"/>
                        <a:cs typeface="Times New Roman" pitchFamily="18" charset="0"/>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300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200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190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180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2400" dirty="0">
                          <a:effectLst/>
                          <a:latin typeface="Times New Roman" pitchFamily="18" charset="0"/>
                          <a:cs typeface="Times New Roman" pitchFamily="18" charset="0"/>
                        </a:rPr>
                        <a:t>100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pic>
        <p:nvPicPr>
          <p:cNvPr id="2049" name="Picture 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6400" y="3733800"/>
            <a:ext cx="5562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3644170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normAutofit fontScale="92500" lnSpcReduction="10000"/>
          </a:bodyPr>
          <a:lstStyle/>
          <a:p>
            <a:pPr marL="0" indent="0" fontAlgn="base">
              <a:buNone/>
            </a:pPr>
            <a:r>
              <a:rPr lang="en-US" sz="2800" b="1" u="sng" dirty="0">
                <a:latin typeface="Times New Roman" pitchFamily="18" charset="0"/>
                <a:cs typeface="Times New Roman" pitchFamily="18" charset="0"/>
              </a:rPr>
              <a:t>Step-03</a:t>
            </a:r>
            <a:r>
              <a:rPr lang="en-US" sz="2800" b="1" u="sng"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We take job J4</a:t>
            </a:r>
            <a:r>
              <a:rPr lang="en-US" sz="2400" dirty="0" smtClean="0">
                <a:latin typeface="Times New Roman" pitchFamily="18" charset="0"/>
                <a:cs typeface="Times New Roman" pitchFamily="18" charset="0"/>
              </a:rPr>
              <a:t>. Since </a:t>
            </a:r>
            <a:r>
              <a:rPr lang="en-US" sz="2400" dirty="0">
                <a:latin typeface="Times New Roman" pitchFamily="18" charset="0"/>
                <a:cs typeface="Times New Roman" pitchFamily="18" charset="0"/>
              </a:rPr>
              <a:t>its deadline is 2, so we place it in the first empty cell before deadline 2 </a:t>
            </a:r>
            <a:r>
              <a:rPr lang="en-US" sz="2400" dirty="0" smtClean="0">
                <a:latin typeface="Times New Roman" pitchFamily="18" charset="0"/>
                <a:cs typeface="Times New Roman" pitchFamily="18" charset="0"/>
              </a:rPr>
              <a:t>as-</a:t>
            </a:r>
          </a:p>
          <a:p>
            <a:pPr fontAlgn="base"/>
            <a:endParaRPr lang="en-US" sz="2400" dirty="0">
              <a:latin typeface="Times New Roman" pitchFamily="18" charset="0"/>
              <a:cs typeface="Times New Roman" pitchFamily="18" charset="0"/>
            </a:endParaRPr>
          </a:p>
          <a:p>
            <a:pPr fontAlgn="base"/>
            <a:endParaRPr lang="en-US" sz="2400" dirty="0" smtClean="0">
              <a:latin typeface="Times New Roman" pitchFamily="18" charset="0"/>
              <a:cs typeface="Times New Roman" pitchFamily="18" charset="0"/>
            </a:endParaRPr>
          </a:p>
          <a:p>
            <a:pPr marL="0" indent="0" fontAlgn="base">
              <a:buNone/>
            </a:pPr>
            <a:r>
              <a:rPr lang="en-US" sz="2400" b="1" u="sng" dirty="0">
                <a:latin typeface="Times New Roman" pitchFamily="18" charset="0"/>
                <a:cs typeface="Times New Roman" pitchFamily="18" charset="0"/>
              </a:rPr>
              <a:t>Step-04</a:t>
            </a:r>
            <a:r>
              <a:rPr lang="en-US" sz="2400" b="1" u="sng"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We take job J1</a:t>
            </a:r>
            <a:r>
              <a:rPr lang="en-US" sz="2400" dirty="0" smtClean="0">
                <a:latin typeface="Times New Roman" pitchFamily="18" charset="0"/>
                <a:cs typeface="Times New Roman" pitchFamily="18" charset="0"/>
              </a:rPr>
              <a:t>. Since </a:t>
            </a:r>
            <a:r>
              <a:rPr lang="en-US" sz="2400" dirty="0">
                <a:latin typeface="Times New Roman" pitchFamily="18" charset="0"/>
                <a:cs typeface="Times New Roman" pitchFamily="18" charset="0"/>
              </a:rPr>
              <a:t>its deadline is 5, so we place it in the first empty cell before deadline 5 </a:t>
            </a:r>
            <a:r>
              <a:rPr lang="en-US" sz="2400" dirty="0" smtClean="0">
                <a:latin typeface="Times New Roman" pitchFamily="18" charset="0"/>
                <a:cs typeface="Times New Roman" pitchFamily="18" charset="0"/>
              </a:rPr>
              <a:t>as-</a:t>
            </a:r>
          </a:p>
          <a:p>
            <a:pPr fontAlgn="base"/>
            <a:endParaRPr lang="en-US" sz="2400" dirty="0">
              <a:latin typeface="Times New Roman" pitchFamily="18" charset="0"/>
              <a:cs typeface="Times New Roman" pitchFamily="18" charset="0"/>
            </a:endParaRPr>
          </a:p>
          <a:p>
            <a:pPr fontAlgn="base"/>
            <a:endParaRPr lang="en-US" sz="2400" dirty="0" smtClean="0">
              <a:latin typeface="Times New Roman" pitchFamily="18" charset="0"/>
              <a:cs typeface="Times New Roman" pitchFamily="18" charset="0"/>
            </a:endParaRPr>
          </a:p>
          <a:p>
            <a:pPr fontAlgn="base"/>
            <a:endParaRPr lang="en-US" sz="2400" b="1" u="sng" dirty="0" smtClean="0"/>
          </a:p>
          <a:p>
            <a:pPr fontAlgn="base"/>
            <a:r>
              <a:rPr lang="en-US" sz="2400" b="1" u="sng" dirty="0" smtClean="0"/>
              <a:t>Step-05:</a:t>
            </a:r>
            <a:r>
              <a:rPr lang="en-US" sz="2400" dirty="0"/>
              <a:t> </a:t>
            </a:r>
          </a:p>
          <a:p>
            <a:pPr fontAlgn="base"/>
            <a:r>
              <a:rPr lang="en-US" sz="2400" dirty="0"/>
              <a:t>We take job J3</a:t>
            </a:r>
            <a:r>
              <a:rPr lang="en-US" sz="2400" dirty="0" smtClean="0"/>
              <a:t>. Since </a:t>
            </a:r>
            <a:r>
              <a:rPr lang="en-US" sz="2400" dirty="0"/>
              <a:t>its deadline is 3, so we place it in the first empty cell before deadline 3 </a:t>
            </a:r>
            <a:r>
              <a:rPr lang="en-US" sz="2400" dirty="0" smtClean="0"/>
              <a:t>as-</a:t>
            </a:r>
          </a:p>
          <a:p>
            <a:pPr marL="0" indent="0" fontAlgn="base">
              <a:buNone/>
            </a:pPr>
            <a:r>
              <a:rPr lang="en-US" sz="2400" dirty="0"/>
              <a:t> </a:t>
            </a:r>
          </a:p>
          <a:p>
            <a:pPr fontAlgn="base"/>
            <a:endParaRPr lang="en-US" sz="2400" dirty="0">
              <a:latin typeface="Times New Roman" pitchFamily="18" charset="0"/>
              <a:cs typeface="Times New Roman" pitchFamily="18" charset="0"/>
            </a:endParaRPr>
          </a:p>
          <a:p>
            <a:pPr marL="0" indent="0" fontAlgn="base">
              <a:buNone/>
            </a:pPr>
            <a:r>
              <a:rPr lang="en-US" sz="2400" dirty="0"/>
              <a:t> </a:t>
            </a:r>
          </a:p>
          <a:p>
            <a:pPr fontAlgn="base"/>
            <a:endParaRPr lang="en-US" sz="2400" dirty="0" smtClean="0">
              <a:latin typeface="Times New Roman" pitchFamily="18" charset="0"/>
              <a:cs typeface="Times New Roman" pitchFamily="18" charset="0"/>
            </a:endParaRPr>
          </a:p>
          <a:p>
            <a:pPr marL="0" indent="0" fontAlgn="base">
              <a:buNone/>
            </a:pPr>
            <a:endParaRPr lang="en-US" sz="2400" dirty="0">
              <a:latin typeface="Times New Roman" pitchFamily="18" charset="0"/>
              <a:cs typeface="Times New Roman" pitchFamily="18" charset="0"/>
            </a:endParaRPr>
          </a:p>
          <a:p>
            <a:endParaRPr lang="en-US" dirty="0"/>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19363" y="1371600"/>
            <a:ext cx="4414837"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43175" y="3124200"/>
            <a:ext cx="4238626"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543175" y="5619750"/>
            <a:ext cx="4238626" cy="933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9703241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p:cNvSpPr txBox="1">
            <a:spLocks noGrp="1"/>
          </p:cNvSpPr>
          <p:nvPr>
            <p:ph type="body" sz="quarter" idx="1"/>
          </p:nvPr>
        </p:nvSpPr>
        <p:spPr>
          <a:xfrm>
            <a:off x="611560" y="3068959"/>
            <a:ext cx="8229601" cy="936105"/>
          </a:xfrm>
          <a:prstGeom prst="rect">
            <a:avLst/>
          </a:prstGeom>
        </p:spPr>
        <p:txBody>
          <a:bodyPr/>
          <a:lstStyle>
            <a:lvl1pPr marL="0" indent="0" algn="ctr">
              <a:spcBef>
                <a:spcPts val="1100"/>
              </a:spcBef>
              <a:buSzTx/>
              <a:buNone/>
              <a:defRPr sz="4800" i="1">
                <a:latin typeface="Times New Roman"/>
                <a:ea typeface="Times New Roman"/>
                <a:cs typeface="Times New Roman"/>
                <a:sym typeface="Times New Roman"/>
              </a:defRPr>
            </a:lvl1pPr>
          </a:lstStyle>
          <a:p>
            <a:r>
              <a:rPr lang="en-US" dirty="0" smtClean="0"/>
              <a:t>GREEDY METHOD</a:t>
            </a:r>
            <a:endParaRPr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normAutofit lnSpcReduction="10000"/>
          </a:bodyPr>
          <a:lstStyle/>
          <a:p>
            <a:pPr marL="0" indent="0" fontAlgn="base">
              <a:buNone/>
            </a:pPr>
            <a:r>
              <a:rPr lang="en-US" sz="2800" b="1" u="sng" dirty="0">
                <a:latin typeface="Times New Roman" pitchFamily="18" charset="0"/>
                <a:cs typeface="Times New Roman" pitchFamily="18" charset="0"/>
              </a:rPr>
              <a:t>Step-06</a:t>
            </a:r>
            <a:r>
              <a:rPr lang="en-US" sz="2800" b="1" u="sng"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We take job J2</a:t>
            </a:r>
            <a:r>
              <a:rPr lang="en-US" sz="2400" dirty="0" smtClean="0">
                <a:latin typeface="Times New Roman" pitchFamily="18" charset="0"/>
                <a:cs typeface="Times New Roman" pitchFamily="18" charset="0"/>
              </a:rPr>
              <a:t>. Since </a:t>
            </a:r>
            <a:r>
              <a:rPr lang="en-US" sz="2400" dirty="0">
                <a:latin typeface="Times New Roman" pitchFamily="18" charset="0"/>
                <a:cs typeface="Times New Roman" pitchFamily="18" charset="0"/>
              </a:rPr>
              <a:t>its deadline is 3, so we place it in the first empty cell before deadline 3</a:t>
            </a:r>
            <a:r>
              <a:rPr lang="en-US" sz="2400" dirty="0" smtClean="0">
                <a:latin typeface="Times New Roman" pitchFamily="18" charset="0"/>
                <a:cs typeface="Times New Roman" pitchFamily="18" charset="0"/>
              </a:rPr>
              <a:t>. Since </a:t>
            </a:r>
            <a:r>
              <a:rPr lang="en-US" sz="2400" dirty="0">
                <a:latin typeface="Times New Roman" pitchFamily="18" charset="0"/>
                <a:cs typeface="Times New Roman" pitchFamily="18" charset="0"/>
              </a:rPr>
              <a:t>the second and third cells are already filled, so we place job J2 in the first cell </a:t>
            </a:r>
            <a:r>
              <a:rPr lang="en-US" sz="2400" dirty="0" smtClean="0">
                <a:latin typeface="Times New Roman" pitchFamily="18" charset="0"/>
                <a:cs typeface="Times New Roman" pitchFamily="18" charset="0"/>
              </a:rPr>
              <a:t>as-</a:t>
            </a:r>
          </a:p>
          <a:p>
            <a:pPr fontAlgn="base"/>
            <a:endParaRPr lang="en-US" sz="2400" dirty="0">
              <a:latin typeface="Times New Roman" pitchFamily="18" charset="0"/>
              <a:cs typeface="Times New Roman" pitchFamily="18" charset="0"/>
            </a:endParaRPr>
          </a:p>
          <a:p>
            <a:pPr fontAlgn="base"/>
            <a:endParaRPr lang="en-US" sz="2400" dirty="0" smtClean="0">
              <a:latin typeface="Times New Roman" pitchFamily="18" charset="0"/>
              <a:cs typeface="Times New Roman" pitchFamily="18" charset="0"/>
            </a:endParaRPr>
          </a:p>
          <a:p>
            <a:pPr marL="0" indent="0" fontAlgn="base">
              <a:buNone/>
            </a:pPr>
            <a:r>
              <a:rPr lang="en-US" sz="2800" b="1" u="sng" dirty="0" smtClean="0">
                <a:latin typeface="Times New Roman" pitchFamily="18" charset="0"/>
                <a:cs typeface="Times New Roman" pitchFamily="18" charset="0"/>
              </a:rPr>
              <a:t>Step-07</a:t>
            </a:r>
            <a:r>
              <a:rPr lang="en-US" sz="2800" b="1" u="sng"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Now</a:t>
            </a:r>
            <a:r>
              <a:rPr lang="en-US" sz="2400" dirty="0">
                <a:latin typeface="Times New Roman" pitchFamily="18" charset="0"/>
                <a:cs typeface="Times New Roman" pitchFamily="18" charset="0"/>
              </a:rPr>
              <a:t>, we take job </a:t>
            </a:r>
            <a:r>
              <a:rPr lang="en-US" sz="2400" dirty="0" smtClean="0">
                <a:latin typeface="Times New Roman" pitchFamily="18" charset="0"/>
                <a:cs typeface="Times New Roman" pitchFamily="18" charset="0"/>
              </a:rPr>
              <a:t>J5.Since </a:t>
            </a:r>
            <a:r>
              <a:rPr lang="en-US" sz="2400" dirty="0">
                <a:latin typeface="Times New Roman" pitchFamily="18" charset="0"/>
                <a:cs typeface="Times New Roman" pitchFamily="18" charset="0"/>
              </a:rPr>
              <a:t>its deadline is 4, so we place it in the first empty cell before deadline 4 </a:t>
            </a:r>
            <a:r>
              <a:rPr lang="en-US" sz="2400" dirty="0" smtClean="0">
                <a:latin typeface="Times New Roman" pitchFamily="18" charset="0"/>
                <a:cs typeface="Times New Roman" pitchFamily="18" charset="0"/>
              </a:rPr>
              <a:t>as-</a:t>
            </a:r>
          </a:p>
          <a:p>
            <a:pPr fontAlgn="base"/>
            <a:endParaRPr lang="en-US" sz="2400" dirty="0">
              <a:latin typeface="Times New Roman" pitchFamily="18" charset="0"/>
              <a:cs typeface="Times New Roman" pitchFamily="18" charset="0"/>
            </a:endParaRPr>
          </a:p>
          <a:p>
            <a:pPr fontAlgn="base"/>
            <a:endParaRPr lang="en-US" sz="2400" dirty="0" smtClean="0">
              <a:latin typeface="Times New Roman" pitchFamily="18" charset="0"/>
              <a:cs typeface="Times New Roman" pitchFamily="18" charset="0"/>
            </a:endParaRPr>
          </a:p>
          <a:p>
            <a:pPr fontAlgn="base"/>
            <a:endParaRPr lang="en-US" sz="2400" dirty="0" smtClean="0"/>
          </a:p>
          <a:p>
            <a:pPr fontAlgn="base"/>
            <a:r>
              <a:rPr lang="en-US" sz="2400" dirty="0" smtClean="0">
                <a:latin typeface="Times New Roman" pitchFamily="18" charset="0"/>
                <a:cs typeface="Times New Roman" pitchFamily="18" charset="0"/>
              </a:rPr>
              <a:t>Now, The </a:t>
            </a:r>
            <a:r>
              <a:rPr lang="en-US" sz="2400" dirty="0">
                <a:latin typeface="Times New Roman" pitchFamily="18" charset="0"/>
                <a:cs typeface="Times New Roman" pitchFamily="18" charset="0"/>
              </a:rPr>
              <a:t>only job left is job J6 whose deadline is 2</a:t>
            </a:r>
            <a:r>
              <a:rPr lang="en-US" sz="2400" dirty="0" smtClean="0">
                <a:latin typeface="Times New Roman" pitchFamily="18" charset="0"/>
                <a:cs typeface="Times New Roman" pitchFamily="18" charset="0"/>
              </a:rPr>
              <a:t>. All </a:t>
            </a:r>
            <a:r>
              <a:rPr lang="en-US" sz="2400" dirty="0">
                <a:latin typeface="Times New Roman" pitchFamily="18" charset="0"/>
                <a:cs typeface="Times New Roman" pitchFamily="18" charset="0"/>
              </a:rPr>
              <a:t>the slots before deadline 2 are already occupied</a:t>
            </a:r>
            <a:r>
              <a:rPr lang="en-US" sz="2400" dirty="0" smtClean="0">
                <a:latin typeface="Times New Roman" pitchFamily="18" charset="0"/>
                <a:cs typeface="Times New Roman" pitchFamily="18" charset="0"/>
              </a:rPr>
              <a:t>. Thus</a:t>
            </a:r>
            <a:r>
              <a:rPr lang="en-US" sz="2400" dirty="0">
                <a:latin typeface="Times New Roman" pitchFamily="18" charset="0"/>
                <a:cs typeface="Times New Roman" pitchFamily="18" charset="0"/>
              </a:rPr>
              <a:t>, job J6 can not be completed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fontAlgn="base"/>
            <a:endParaRPr lang="en-US" sz="2400" dirty="0" smtClean="0">
              <a:latin typeface="Times New Roman" pitchFamily="18" charset="0"/>
              <a:cs typeface="Times New Roman" pitchFamily="18" charset="0"/>
            </a:endParaRPr>
          </a:p>
          <a:p>
            <a:pPr marL="0" indent="0" fontAlgn="base">
              <a:buNone/>
            </a:pPr>
            <a:endParaRPr lang="en-US" sz="2400" dirty="0">
              <a:latin typeface="Times New Roman" pitchFamily="18" charset="0"/>
              <a:cs typeface="Times New Roman" pitchFamily="18" charset="0"/>
            </a:endParaRPr>
          </a:p>
          <a:p>
            <a:endParaRPr lang="en-US" dirty="0"/>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62201" y="1828800"/>
            <a:ext cx="457200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71738" y="3943350"/>
            <a:ext cx="4614862" cy="933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0047406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553200"/>
          </a:xfrm>
        </p:spPr>
        <p:txBody>
          <a:bodyPr/>
          <a:lstStyle/>
          <a:p>
            <a:pPr fontAlgn="base"/>
            <a:r>
              <a:rPr lang="en-US" sz="2400" dirty="0">
                <a:latin typeface="Times New Roman" pitchFamily="18" charset="0"/>
                <a:cs typeface="Times New Roman" pitchFamily="18" charset="0"/>
              </a:rPr>
              <a:t>The optimal schedule </a:t>
            </a:r>
            <a:r>
              <a:rPr lang="en-US" sz="2400" dirty="0" smtClean="0">
                <a:latin typeface="Times New Roman" pitchFamily="18" charset="0"/>
                <a:cs typeface="Times New Roman" pitchFamily="18" charset="0"/>
              </a:rPr>
              <a:t>is- </a:t>
            </a:r>
            <a:r>
              <a:rPr lang="en-US" sz="2400" b="1" dirty="0" smtClean="0">
                <a:latin typeface="Times New Roman" pitchFamily="18" charset="0"/>
                <a:cs typeface="Times New Roman" pitchFamily="18" charset="0"/>
              </a:rPr>
              <a:t>J2</a:t>
            </a:r>
            <a:r>
              <a:rPr lang="en-US" sz="2400" b="1" dirty="0">
                <a:latin typeface="Times New Roman" pitchFamily="18" charset="0"/>
                <a:cs typeface="Times New Roman" pitchFamily="18" charset="0"/>
              </a:rPr>
              <a:t>  , J4 , J3 , J5 , J1</a:t>
            </a:r>
            <a:endParaRPr lang="en-US" sz="2400" dirty="0">
              <a:latin typeface="Times New Roman" pitchFamily="18" charset="0"/>
              <a:cs typeface="Times New Roman" pitchFamily="18" charset="0"/>
            </a:endParaRPr>
          </a:p>
          <a:p>
            <a:pPr fontAlgn="base"/>
            <a:r>
              <a:rPr lang="en-US" sz="2400" dirty="0">
                <a:latin typeface="Times New Roman" pitchFamily="18" charset="0"/>
                <a:cs typeface="Times New Roman" pitchFamily="18" charset="0"/>
              </a:rPr>
              <a:t>This is the required order in which the jobs must be completed in order to obtain the maximum profit</a:t>
            </a:r>
            <a:r>
              <a:rPr lang="en-US" sz="2400" dirty="0" smtClean="0">
                <a:latin typeface="Times New Roman" pitchFamily="18" charset="0"/>
                <a:cs typeface="Times New Roman" pitchFamily="18" charset="0"/>
              </a:rPr>
              <a:t>.</a:t>
            </a:r>
          </a:p>
          <a:p>
            <a:pPr fontAlgn="base"/>
            <a:r>
              <a:rPr lang="en-US" sz="2400" dirty="0">
                <a:latin typeface="Times New Roman" pitchFamily="18" charset="0"/>
                <a:cs typeface="Times New Roman" pitchFamily="18" charset="0"/>
              </a:rPr>
              <a:t>All the jobs are not completed in optimal schedule</a:t>
            </a:r>
            <a:r>
              <a:rPr lang="en-US" sz="2400" dirty="0" smtClean="0">
                <a:latin typeface="Times New Roman" pitchFamily="18" charset="0"/>
                <a:cs typeface="Times New Roman" pitchFamily="18" charset="0"/>
              </a:rPr>
              <a:t>. This </a:t>
            </a:r>
            <a:r>
              <a:rPr lang="en-US" sz="2400" dirty="0">
                <a:latin typeface="Times New Roman" pitchFamily="18" charset="0"/>
                <a:cs typeface="Times New Roman" pitchFamily="18" charset="0"/>
              </a:rPr>
              <a:t>is because job J6 could not be completed within its deadline</a:t>
            </a:r>
            <a:r>
              <a:rPr lang="en-US" sz="2400" dirty="0" smtClean="0">
                <a:latin typeface="Times New Roman" pitchFamily="18" charset="0"/>
                <a:cs typeface="Times New Roman" pitchFamily="18" charset="0"/>
              </a:rPr>
              <a:t>.</a:t>
            </a:r>
          </a:p>
          <a:p>
            <a:pPr fontAlgn="base"/>
            <a:r>
              <a:rPr lang="en-US" sz="2400" dirty="0"/>
              <a:t>Maximum earned profit</a:t>
            </a:r>
          </a:p>
          <a:p>
            <a:pPr marL="0" indent="0" fontAlgn="base">
              <a:buNone/>
            </a:pPr>
            <a:r>
              <a:rPr lang="en-US" sz="2400" dirty="0" smtClean="0"/>
              <a:t>	= </a:t>
            </a:r>
            <a:r>
              <a:rPr lang="en-US" sz="2400" dirty="0"/>
              <a:t>Sum of profit of all the jobs in optimal schedule</a:t>
            </a:r>
          </a:p>
          <a:p>
            <a:pPr marL="0" indent="0" fontAlgn="base">
              <a:buNone/>
            </a:pPr>
            <a:r>
              <a:rPr lang="en-US" sz="2400" dirty="0" smtClean="0"/>
              <a:t>	= </a:t>
            </a:r>
            <a:r>
              <a:rPr lang="en-US" sz="2400" dirty="0"/>
              <a:t>Profit of job J2 + Profit of job J4 + Profit of job J3 + Profit of </a:t>
            </a:r>
            <a:r>
              <a:rPr lang="en-US" sz="2400" dirty="0" smtClean="0"/>
              <a:t>	job </a:t>
            </a:r>
            <a:r>
              <a:rPr lang="en-US" sz="2400" dirty="0"/>
              <a:t>J5 + Profit of job J1</a:t>
            </a:r>
          </a:p>
          <a:p>
            <a:pPr marL="0" indent="0" fontAlgn="base">
              <a:buNone/>
            </a:pPr>
            <a:r>
              <a:rPr lang="en-US" sz="2400" dirty="0" smtClean="0"/>
              <a:t>	= </a:t>
            </a:r>
            <a:r>
              <a:rPr lang="en-US" sz="2400" dirty="0"/>
              <a:t>180 + 300 + 190 + 120 + </a:t>
            </a:r>
            <a:r>
              <a:rPr lang="en-US" sz="2400" dirty="0" smtClean="0"/>
              <a:t>200= 990 units</a:t>
            </a:r>
          </a:p>
          <a:p>
            <a:pPr marL="0" indent="0" fontAlgn="base">
              <a:buNone/>
            </a:pPr>
            <a:endParaRPr lang="en-US" sz="2400" dirty="0"/>
          </a:p>
          <a:p>
            <a:pPr fontAlgn="base"/>
            <a:endParaRPr lang="en-US" sz="2400" dirty="0">
              <a:latin typeface="Times New Roman" pitchFamily="18" charset="0"/>
              <a:cs typeface="Times New Roman" pitchFamily="18" charset="0"/>
            </a:endParaRPr>
          </a:p>
          <a:p>
            <a:pPr fontAlgn="base"/>
            <a:endParaRPr lang="en-US" sz="2400" dirty="0">
              <a:latin typeface="Times New Roman" pitchFamily="18" charset="0"/>
              <a:cs typeface="Times New Roman" pitchFamily="18" charset="0"/>
            </a:endParaRPr>
          </a:p>
          <a:p>
            <a:endParaRPr lang="en-US" dirty="0"/>
          </a:p>
        </p:txBody>
      </p:sp>
    </p:spTree>
    <p:extLst>
      <p:ext uri="{BB962C8B-B14F-4D97-AF65-F5344CB8AC3E}">
        <p14:creationId xmlns="" xmlns:p14="http://schemas.microsoft.com/office/powerpoint/2010/main" val="191653562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8839200" cy="6477000"/>
          </a:xfrm>
        </p:spPr>
        <p:txBody>
          <a:bodyPr/>
          <a:lstStyle/>
          <a:p>
            <a:endParaRPr lang="en-US" dirty="0"/>
          </a:p>
        </p:txBody>
      </p:sp>
      <p:pic>
        <p:nvPicPr>
          <p:cNvPr id="6146" name="Picture 2" descr="C:\Users\ADMIN\Downloads\New doc Nov 25, 2020 09.44 (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9150" y="0"/>
            <a:ext cx="8637564" cy="662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0530294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533400"/>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228600" y="762000"/>
            <a:ext cx="8763000" cy="5943600"/>
          </a:xfrm>
        </p:spPr>
        <p:txBody>
          <a:bodyPr/>
          <a:lstStyle/>
          <a:p>
            <a:r>
              <a:rPr lang="en-US" sz="2400" dirty="0">
                <a:latin typeface="Times New Roman" pitchFamily="18" charset="0"/>
                <a:cs typeface="Times New Roman" pitchFamily="18" charset="0"/>
              </a:rPr>
              <a:t>A </a:t>
            </a:r>
            <a:r>
              <a:rPr lang="en-US" sz="2400" b="1" dirty="0">
                <a:latin typeface="Times New Roman" pitchFamily="18" charset="0"/>
                <a:cs typeface="Times New Roman" pitchFamily="18" charset="0"/>
              </a:rPr>
              <a:t>Minimum Spanning Tree (MST)</a:t>
            </a:r>
            <a:r>
              <a:rPr lang="en-US" sz="2400" dirty="0">
                <a:latin typeface="Times New Roman" pitchFamily="18" charset="0"/>
                <a:cs typeface="Times New Roman" pitchFamily="18" charset="0"/>
              </a:rPr>
              <a:t> is a subset of edges of a connected weighted undirected graph that connects all the vertices together with the minimum possible total edge weight. To derive an MST, </a:t>
            </a:r>
            <a:r>
              <a:rPr lang="en-US" sz="2400" b="1" dirty="0">
                <a:latin typeface="Times New Roman" pitchFamily="18" charset="0"/>
                <a:cs typeface="Times New Roman" pitchFamily="18" charset="0"/>
              </a:rPr>
              <a:t>Prim’s</a:t>
            </a:r>
            <a:r>
              <a:rPr lang="en-US" sz="2400" dirty="0">
                <a:latin typeface="Times New Roman" pitchFamily="18" charset="0"/>
                <a:cs typeface="Times New Roman" pitchFamily="18" charset="0"/>
              </a:rPr>
              <a:t> algorithm or </a:t>
            </a:r>
            <a:r>
              <a:rPr lang="en-US" sz="2400" b="1" dirty="0" err="1">
                <a:latin typeface="Times New Roman" pitchFamily="18" charset="0"/>
                <a:cs typeface="Times New Roman" pitchFamily="18" charset="0"/>
              </a:rPr>
              <a:t>Kruskal’s</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algorithm can be used.</a:t>
            </a:r>
          </a:p>
          <a:p>
            <a:r>
              <a:rPr lang="en-US" sz="2800" u="sng" dirty="0" smtClean="0">
                <a:latin typeface="Times New Roman" pitchFamily="18" charset="0"/>
                <a:cs typeface="Times New Roman" pitchFamily="18" charset="0"/>
              </a:rPr>
              <a:t>Prims Algorithm: </a:t>
            </a:r>
            <a:r>
              <a:rPr lang="en-US" sz="2400" dirty="0">
                <a:latin typeface="Times New Roman" pitchFamily="18" charset="0"/>
                <a:cs typeface="Times New Roman" pitchFamily="18" charset="0"/>
              </a:rPr>
              <a:t>Prim’s algorithm is a greedy approach to find the minimum spanning tree. In this algorithm, to form a MST we can start from an arbitrary vertex. </a:t>
            </a:r>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800" u="sng" dirty="0" smtClean="0">
              <a:latin typeface="Times New Roman" pitchFamily="18" charset="0"/>
              <a:cs typeface="Times New Roman" pitchFamily="18" charset="0"/>
            </a:endParaRPr>
          </a:p>
          <a:p>
            <a:pPr marL="0" indent="0">
              <a:buNone/>
            </a:pPr>
            <a:endParaRPr lang="en-US" sz="2800" u="sng"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1" y="3657600"/>
            <a:ext cx="6400799" cy="2819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8717014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487361"/>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85800"/>
            <a:ext cx="8763000" cy="6019800"/>
          </a:xfrm>
        </p:spPr>
        <p:txBody>
          <a:bodyPr>
            <a:normAutofit lnSpcReduction="10000"/>
          </a:bodyPr>
          <a:lstStyle/>
          <a:p>
            <a:pPr marL="0" indent="0">
              <a:buNone/>
            </a:pPr>
            <a:r>
              <a:rPr lang="en-US" sz="2400" dirty="0">
                <a:latin typeface="Times New Roman" pitchFamily="18" charset="0"/>
                <a:cs typeface="Times New Roman" pitchFamily="18" charset="0"/>
              </a:rPr>
              <a:t>Step 1 - </a:t>
            </a:r>
            <a:r>
              <a:rPr lang="en-US" sz="2400" b="1" dirty="0">
                <a:latin typeface="Times New Roman" pitchFamily="18" charset="0"/>
                <a:cs typeface="Times New Roman" pitchFamily="18" charset="0"/>
              </a:rPr>
              <a:t>Remove all loops and parallel </a:t>
            </a:r>
            <a:r>
              <a:rPr lang="en-US" sz="2400" b="1" dirty="0" smtClean="0">
                <a:latin typeface="Times New Roman" pitchFamily="18" charset="0"/>
                <a:cs typeface="Times New Roman" pitchFamily="18" charset="0"/>
              </a:rPr>
              <a:t>edges : </a:t>
            </a:r>
            <a:r>
              <a:rPr lang="en-US" sz="2400" dirty="0">
                <a:latin typeface="Times New Roman" pitchFamily="18" charset="0"/>
                <a:cs typeface="Times New Roman" pitchFamily="18" charset="0"/>
              </a:rPr>
              <a:t>Remove all loops and parallel edges from the given graph. In case of parallel edges, keep the one which has the least cost associated and remove all others</a:t>
            </a:r>
            <a:r>
              <a:rPr lang="en-US" sz="2400" dirty="0" smtClean="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lgn="just">
              <a:buNone/>
            </a:pPr>
            <a:r>
              <a:rPr lang="en-US" sz="2400" dirty="0"/>
              <a:t>Step 2 - </a:t>
            </a:r>
            <a:r>
              <a:rPr lang="en-US" sz="2400" b="1" dirty="0">
                <a:latin typeface="Times New Roman" pitchFamily="18" charset="0"/>
                <a:cs typeface="Times New Roman" pitchFamily="18" charset="0"/>
              </a:rPr>
              <a:t>Choose any arbitrary node as root node</a:t>
            </a:r>
          </a:p>
          <a:p>
            <a:pPr algn="just"/>
            <a:r>
              <a:rPr lang="en-US" sz="2400" dirty="0">
                <a:latin typeface="Times New Roman" pitchFamily="18" charset="0"/>
                <a:cs typeface="Times New Roman" pitchFamily="18" charset="0"/>
              </a:rPr>
              <a:t>In this case, we choose </a:t>
            </a:r>
            <a:r>
              <a:rPr lang="en-US" sz="2400" b="1" dirty="0">
                <a:latin typeface="Times New Roman" pitchFamily="18" charset="0"/>
                <a:cs typeface="Times New Roman" pitchFamily="18" charset="0"/>
              </a:rPr>
              <a:t>S</a:t>
            </a:r>
            <a:r>
              <a:rPr lang="en-US" sz="2400" dirty="0">
                <a:latin typeface="Times New Roman" pitchFamily="18" charset="0"/>
                <a:cs typeface="Times New Roman" pitchFamily="18" charset="0"/>
              </a:rPr>
              <a:t> node as the root node of Prim's spanning tree. This node is arbitrarily chosen, so any node can be the root node. One may wonder why any video can be a root node. So the answer is, in the spanning tree all the nodes of a graph are included and because it is connected then there must be at least one edge, which will join it to the rest of the tree.</a:t>
            </a:r>
          </a:p>
          <a:p>
            <a:pPr marL="0" indent="0">
              <a:buNone/>
            </a:pPr>
            <a:endParaRPr lang="en-US" sz="2400" dirty="0" smtClean="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endParaRPr lang="en-US" dirty="0"/>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4000" y="1981201"/>
            <a:ext cx="6172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1524932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382000" cy="5635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85800"/>
            <a:ext cx="8839200" cy="6019800"/>
          </a:xfrm>
        </p:spPr>
        <p:txBody>
          <a:bodyPr/>
          <a:lstStyle/>
          <a:p>
            <a:pPr marL="0" indent="0">
              <a:buNone/>
            </a:pPr>
            <a:r>
              <a:rPr lang="en-US" sz="2400" b="1" dirty="0">
                <a:latin typeface="Times New Roman" pitchFamily="18" charset="0"/>
                <a:cs typeface="Times New Roman" pitchFamily="18" charset="0"/>
              </a:rPr>
              <a:t>Step 3 - Check outgoing edges and select the one with less </a:t>
            </a:r>
            <a:r>
              <a:rPr lang="en-US" sz="2400" b="1" dirty="0" smtClean="0">
                <a:latin typeface="Times New Roman" pitchFamily="18" charset="0"/>
                <a:cs typeface="Times New Roman" pitchFamily="18" charset="0"/>
              </a:rPr>
              <a:t>cost : </a:t>
            </a:r>
            <a:r>
              <a:rPr lang="en-US" sz="2400" dirty="0" smtClean="0">
                <a:latin typeface="Times New Roman" pitchFamily="18" charset="0"/>
                <a:cs typeface="Times New Roman" pitchFamily="18" charset="0"/>
              </a:rPr>
              <a:t>After </a:t>
            </a:r>
            <a:r>
              <a:rPr lang="en-US" sz="2400" dirty="0">
                <a:latin typeface="Times New Roman" pitchFamily="18" charset="0"/>
                <a:cs typeface="Times New Roman" pitchFamily="18" charset="0"/>
              </a:rPr>
              <a:t>choosing the root node </a:t>
            </a:r>
            <a:r>
              <a:rPr lang="en-US" sz="2400" b="1" dirty="0">
                <a:latin typeface="Times New Roman" pitchFamily="18" charset="0"/>
                <a:cs typeface="Times New Roman" pitchFamily="18" charset="0"/>
              </a:rPr>
              <a:t>S</a:t>
            </a:r>
            <a:r>
              <a:rPr lang="en-US" sz="2400" dirty="0">
                <a:latin typeface="Times New Roman" pitchFamily="18" charset="0"/>
                <a:cs typeface="Times New Roman" pitchFamily="18" charset="0"/>
              </a:rPr>
              <a:t>, we see that S,A and S,C are two edges with weight 7 and 8, respectively. We choose the edge S,A as it is lesser than the other</a:t>
            </a:r>
            <a:r>
              <a:rPr lang="en-US" sz="2400" dirty="0" smtClean="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Now</a:t>
            </a:r>
            <a:r>
              <a:rPr lang="en-US" sz="2000" dirty="0">
                <a:latin typeface="Times New Roman" pitchFamily="18" charset="0"/>
                <a:cs typeface="Times New Roman" pitchFamily="18" charset="0"/>
              </a:rPr>
              <a:t>, the tree S-7-A is treated as one node and we check for all edges going out from it. We select the one which has the lowest cost and include it in the tree.</a:t>
            </a:r>
            <a:endParaRPr lang="en-US" sz="2000" dirty="0" smtClean="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endParaRPr lang="en-US" dirty="0"/>
          </a:p>
        </p:txBody>
      </p:sp>
      <p:pic>
        <p:nvPicPr>
          <p:cNvPr id="81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2133600"/>
            <a:ext cx="5715000"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209800" y="4572000"/>
            <a:ext cx="6096000" cy="216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2038985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228600" y="685800"/>
            <a:ext cx="8686800" cy="6096000"/>
          </a:xfrm>
        </p:spPr>
        <p:txBody>
          <a:bodyPr/>
          <a:lstStyle/>
          <a:p>
            <a:r>
              <a:rPr lang="en-US" sz="2000" dirty="0">
                <a:latin typeface="Times New Roman" pitchFamily="18" charset="0"/>
                <a:cs typeface="Times New Roman" pitchFamily="18" charset="0"/>
              </a:rPr>
              <a:t>After this step, S-7-A-3-C tree is formed. Now we'll again treat it as a node and will check all the edges again. However, we will choose only the least cost edge. In this case, C-3-D is the new edge, which is less than other edges' cost 8, 6, 4, etc</a:t>
            </a:r>
            <a:r>
              <a:rPr lang="en-US" sz="20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After </a:t>
            </a:r>
            <a:r>
              <a:rPr lang="en-US" sz="2000" dirty="0">
                <a:latin typeface="Times New Roman" pitchFamily="18" charset="0"/>
                <a:cs typeface="Times New Roman" pitchFamily="18" charset="0"/>
              </a:rPr>
              <a:t>adding node </a:t>
            </a:r>
            <a:r>
              <a:rPr lang="en-US" sz="2000" b="1" dirty="0">
                <a:latin typeface="Times New Roman" pitchFamily="18" charset="0"/>
                <a:cs typeface="Times New Roman" pitchFamily="18" charset="0"/>
              </a:rPr>
              <a:t>D</a:t>
            </a:r>
            <a:r>
              <a:rPr lang="en-US" sz="2000" dirty="0">
                <a:latin typeface="Times New Roman" pitchFamily="18" charset="0"/>
                <a:cs typeface="Times New Roman" pitchFamily="18" charset="0"/>
              </a:rPr>
              <a:t> to the spanning tree, we now have two edges going out of it having the same cost, i.e. D-2-T and D-2-B. Thus, we can add either one. But the next step will again yield edge 2 as the least cost. Hence, we are showing a spanning tree with both edges included</a:t>
            </a:r>
            <a:r>
              <a:rPr lang="en-US" sz="2000" dirty="0" smtClean="0">
                <a:latin typeface="Times New Roman" pitchFamily="18" charset="0"/>
                <a:cs typeface="Times New Roman" pitchFamily="18" charset="0"/>
              </a:rPr>
              <a:t>.</a:t>
            </a:r>
          </a:p>
          <a:p>
            <a:endParaRPr lang="en-US" sz="20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endParaRPr lang="en-US" dirty="0"/>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1752600"/>
            <a:ext cx="60960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33600" y="4724400"/>
            <a:ext cx="5638800"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86706678"/>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smtClean="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228600" y="838200"/>
            <a:ext cx="8763000" cy="5867400"/>
          </a:xfrm>
        </p:spPr>
        <p:txBody>
          <a:bodyPr/>
          <a:lstStyle/>
          <a:p>
            <a:pPr>
              <a:buNone/>
            </a:pPr>
            <a:endParaRPr lang="en-US" dirty="0"/>
          </a:p>
        </p:txBody>
      </p:sp>
      <p:pic>
        <p:nvPicPr>
          <p:cNvPr id="1026" name="Picture 2" descr="C:\Users\student\Downloads\New doc Nov 26, 2020 20.38.jpg"/>
          <p:cNvPicPr>
            <a:picLocks noChangeAspect="1" noChangeArrowheads="1"/>
          </p:cNvPicPr>
          <p:nvPr/>
        </p:nvPicPr>
        <p:blipFill>
          <a:blip r:embed="rId2"/>
          <a:srcRect/>
          <a:stretch>
            <a:fillRect/>
          </a:stretch>
        </p:blipFill>
        <p:spPr bwMode="auto">
          <a:xfrm>
            <a:off x="228599" y="761999"/>
            <a:ext cx="8788791" cy="5877951"/>
          </a:xfrm>
          <a:prstGeom prst="rect">
            <a:avLst/>
          </a:prstGeom>
          <a:noFill/>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85800"/>
            <a:ext cx="8763000" cy="5943600"/>
          </a:xfrm>
        </p:spPr>
        <p:txBody>
          <a:bodyPr/>
          <a:lstStyle/>
          <a:p>
            <a:endParaRPr lang="en-US" dirty="0"/>
          </a:p>
        </p:txBody>
      </p:sp>
      <p:pic>
        <p:nvPicPr>
          <p:cNvPr id="2050" name="Picture 2" descr="C:\Users\student\Downloads\New doc Nov 26, 2020 20.40.jpg"/>
          <p:cNvPicPr>
            <a:picLocks noChangeAspect="1" noChangeArrowheads="1"/>
          </p:cNvPicPr>
          <p:nvPr/>
        </p:nvPicPr>
        <p:blipFill>
          <a:blip r:embed="rId2"/>
          <a:srcRect/>
          <a:stretch>
            <a:fillRect/>
          </a:stretch>
        </p:blipFill>
        <p:spPr bwMode="auto">
          <a:xfrm>
            <a:off x="152400" y="533400"/>
            <a:ext cx="8763000" cy="6248399"/>
          </a:xfrm>
          <a:prstGeom prst="rect">
            <a:avLst/>
          </a:prstGeom>
          <a:noFill/>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228600" y="609600"/>
            <a:ext cx="8686800" cy="6019800"/>
          </a:xfrm>
        </p:spPr>
        <p:txBody>
          <a:bodyPr/>
          <a:lstStyle/>
          <a:p>
            <a:endParaRPr lang="en-US" dirty="0"/>
          </a:p>
        </p:txBody>
      </p:sp>
      <p:pic>
        <p:nvPicPr>
          <p:cNvPr id="3074" name="Picture 2" descr="C:\Users\student\Downloads\New doc Nov 26, 2020 20.41.jpg"/>
          <p:cNvPicPr>
            <a:picLocks noChangeAspect="1" noChangeArrowheads="1"/>
          </p:cNvPicPr>
          <p:nvPr/>
        </p:nvPicPr>
        <p:blipFill>
          <a:blip r:embed="rId2"/>
          <a:srcRect/>
          <a:stretch>
            <a:fillRect/>
          </a:stretch>
        </p:blipFill>
        <p:spPr bwMode="auto">
          <a:xfrm>
            <a:off x="152400" y="533400"/>
            <a:ext cx="8839200" cy="6248400"/>
          </a:xfrm>
          <a:prstGeom prst="rect">
            <a:avLst/>
          </a:prstGeom>
          <a:noFill/>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xfrm>
            <a:off x="395536" y="44623"/>
            <a:ext cx="8229601" cy="641177"/>
          </a:xfrm>
          <a:prstGeom prst="rect">
            <a:avLst/>
          </a:prstGeom>
        </p:spPr>
        <p:txBody>
          <a:bodyPr>
            <a:normAutofit/>
          </a:bodyPr>
          <a:lstStyle>
            <a:lvl1pPr defTabSz="713231">
              <a:defRPr sz="2496">
                <a:latin typeface="Times New Roman"/>
                <a:ea typeface="Times New Roman"/>
                <a:cs typeface="Times New Roman"/>
                <a:sym typeface="Times New Roman"/>
              </a:defRPr>
            </a:lvl1pPr>
          </a:lstStyle>
          <a:p>
            <a:r>
              <a:rPr lang="en-US" dirty="0" smtClean="0"/>
              <a:t>BASIC METHOD</a:t>
            </a:r>
            <a:endParaRPr dirty="0"/>
          </a:p>
        </p:txBody>
      </p:sp>
      <p:sp>
        <p:nvSpPr>
          <p:cNvPr id="117" name="Content Placeholder 2"/>
          <p:cNvSpPr txBox="1">
            <a:spLocks noGrp="1"/>
          </p:cNvSpPr>
          <p:nvPr>
            <p:ph type="body" idx="1"/>
          </p:nvPr>
        </p:nvSpPr>
        <p:spPr>
          <a:xfrm>
            <a:off x="107503" y="685799"/>
            <a:ext cx="8856986" cy="6055569"/>
          </a:xfrm>
          <a:prstGeom prst="rect">
            <a:avLst/>
          </a:prstGeom>
        </p:spPr>
        <p:txBody>
          <a:bodyPr>
            <a:noAutofit/>
          </a:bodyPr>
          <a:lstStyle/>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The Greedy method is most straight forward design technique</a:t>
            </a:r>
          </a:p>
          <a:p>
            <a:pPr marL="0" indent="0">
              <a:lnSpc>
                <a:spcPct val="80000"/>
              </a:lnSpc>
              <a:buNone/>
              <a:defRPr sz="2400" b="1">
                <a:latin typeface="Times New Roman"/>
                <a:ea typeface="Times New Roman"/>
                <a:cs typeface="Times New Roman"/>
                <a:sym typeface="Times New Roman"/>
              </a:defRPr>
            </a:pPr>
            <a:endParaRPr lang="en-US" sz="2000" dirty="0" smtClean="0">
              <a:latin typeface="Times New Roman" pitchFamily="18" charset="0"/>
              <a:cs typeface="Times New Roman" pitchFamily="18" charset="0"/>
            </a:endParaRP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It can be applied to a wide variety of problems, most of these problems have n-inputs and require us to obtain a subset that satisfies some constraints.</a:t>
            </a:r>
          </a:p>
          <a:p>
            <a:pPr marL="0" indent="0">
              <a:lnSpc>
                <a:spcPct val="80000"/>
              </a:lnSpc>
              <a:buNone/>
              <a:defRPr sz="2400" b="1">
                <a:latin typeface="Times New Roman"/>
                <a:ea typeface="Times New Roman"/>
                <a:cs typeface="Times New Roman"/>
                <a:sym typeface="Times New Roman"/>
              </a:defRPr>
            </a:pPr>
            <a:endParaRPr lang="en-US" sz="2000" dirty="0" smtClean="0">
              <a:latin typeface="Times New Roman" pitchFamily="18" charset="0"/>
              <a:cs typeface="Times New Roman" pitchFamily="18" charset="0"/>
            </a:endParaRP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Any subset that satisfies these constraints is called feasible solution.</a:t>
            </a:r>
          </a:p>
          <a:p>
            <a:pPr marL="0" indent="0">
              <a:lnSpc>
                <a:spcPct val="80000"/>
              </a:lnSpc>
              <a:buNone/>
              <a:defRPr sz="2400" b="1">
                <a:latin typeface="Times New Roman"/>
                <a:ea typeface="Times New Roman"/>
                <a:cs typeface="Times New Roman"/>
                <a:sym typeface="Times New Roman"/>
              </a:defRPr>
            </a:pPr>
            <a:endParaRPr lang="en-US" sz="2000" dirty="0" smtClean="0">
              <a:latin typeface="Times New Roman" pitchFamily="18" charset="0"/>
              <a:cs typeface="Times New Roman" pitchFamily="18" charset="0"/>
            </a:endParaRP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We need to find a feasible solution that either maximizes or minimizes a given objective function.</a:t>
            </a:r>
          </a:p>
          <a:p>
            <a:pPr marL="0" indent="0">
              <a:lnSpc>
                <a:spcPct val="80000"/>
              </a:lnSpc>
              <a:buNone/>
              <a:defRPr sz="2400" b="1">
                <a:latin typeface="Times New Roman"/>
                <a:ea typeface="Times New Roman"/>
                <a:cs typeface="Times New Roman"/>
                <a:sym typeface="Times New Roman"/>
              </a:defRPr>
            </a:pPr>
            <a:endParaRPr lang="en-US" sz="2000" dirty="0" smtClean="0">
              <a:latin typeface="Times New Roman" pitchFamily="18" charset="0"/>
              <a:cs typeface="Times New Roman" pitchFamily="18" charset="0"/>
            </a:endParaRP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A feasible solution that does this is called  Optimal solution</a:t>
            </a:r>
          </a:p>
          <a:p>
            <a:pPr>
              <a:lnSpc>
                <a:spcPct val="80000"/>
              </a:lnSpc>
              <a:defRPr sz="2400" b="1">
                <a:latin typeface="Times New Roman"/>
                <a:ea typeface="Times New Roman"/>
                <a:cs typeface="Times New Roman"/>
                <a:sym typeface="Times New Roman"/>
              </a:defRPr>
            </a:pPr>
            <a:endParaRPr lang="en-US" sz="2000" dirty="0">
              <a:latin typeface="Times New Roman" pitchFamily="18" charset="0"/>
              <a:cs typeface="Times New Roman" pitchFamily="18" charset="0"/>
            </a:endParaRP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Greedy method works in stages, consider one input at a time.</a:t>
            </a: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At each stage, a decision is made regarding whether a particular input is in an optimal solution. </a:t>
            </a:r>
          </a:p>
          <a:p>
            <a:pPr>
              <a:lnSpc>
                <a:spcPct val="80000"/>
              </a:lnSpc>
              <a:defRPr sz="2400" b="1">
                <a:latin typeface="Times New Roman"/>
                <a:ea typeface="Times New Roman"/>
                <a:cs typeface="Times New Roman"/>
                <a:sym typeface="Times New Roman"/>
              </a:defRPr>
            </a:pPr>
            <a:r>
              <a:rPr lang="en-US" sz="2000" dirty="0" smtClean="0">
                <a:latin typeface="Times New Roman" pitchFamily="18" charset="0"/>
                <a:cs typeface="Times New Roman" pitchFamily="18" charset="0"/>
              </a:rPr>
              <a:t>This is done by considering inputs in an order by some selection procedure.</a:t>
            </a:r>
            <a:endParaRPr lang="en-US" sz="20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smtClean="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762000"/>
            <a:ext cx="8763000" cy="5867400"/>
          </a:xfrm>
        </p:spPr>
        <p:txBody>
          <a:bodyPr/>
          <a:lstStyle/>
          <a:p>
            <a:endParaRPr lang="en-US" dirty="0"/>
          </a:p>
        </p:txBody>
      </p:sp>
      <p:pic>
        <p:nvPicPr>
          <p:cNvPr id="4098" name="Picture 2" descr="C:\Users\student\Downloads\New doc Nov 26, 2020 20.43.jpg"/>
          <p:cNvPicPr>
            <a:picLocks noChangeAspect="1" noChangeArrowheads="1"/>
          </p:cNvPicPr>
          <p:nvPr/>
        </p:nvPicPr>
        <p:blipFill>
          <a:blip r:embed="rId2"/>
          <a:srcRect/>
          <a:stretch>
            <a:fillRect/>
          </a:stretch>
        </p:blipFill>
        <p:spPr bwMode="auto">
          <a:xfrm>
            <a:off x="152400" y="685800"/>
            <a:ext cx="8839200" cy="6091238"/>
          </a:xfrm>
          <a:prstGeom prst="rect">
            <a:avLst/>
          </a:prstGeom>
          <a:noFill/>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1"/>
          </a:xfrm>
        </p:spPr>
        <p:txBody>
          <a:bodyPr>
            <a:noAutofit/>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09600"/>
            <a:ext cx="8839200" cy="6096000"/>
          </a:xfrm>
        </p:spPr>
        <p:txBody>
          <a:bodyPr/>
          <a:lstStyle/>
          <a:p>
            <a:endParaRPr lang="en-US" dirty="0"/>
          </a:p>
        </p:txBody>
      </p:sp>
      <p:pic>
        <p:nvPicPr>
          <p:cNvPr id="5122" name="Picture 2" descr="C:\Users\student\Downloads\New doc Nov 26, 2020 20.45.jpg"/>
          <p:cNvPicPr>
            <a:picLocks noChangeAspect="1" noChangeArrowheads="1"/>
          </p:cNvPicPr>
          <p:nvPr/>
        </p:nvPicPr>
        <p:blipFill>
          <a:blip r:embed="rId2"/>
          <a:srcRect/>
          <a:stretch>
            <a:fillRect/>
          </a:stretch>
        </p:blipFill>
        <p:spPr bwMode="auto">
          <a:xfrm>
            <a:off x="76200" y="609600"/>
            <a:ext cx="8991600" cy="6019800"/>
          </a:xfrm>
          <a:prstGeom prst="rect">
            <a:avLst/>
          </a:prstGeom>
          <a:noFill/>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Autofit/>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228600" y="685800"/>
            <a:ext cx="8763000" cy="5791200"/>
          </a:xfrm>
        </p:spPr>
        <p:txBody>
          <a:bodyPr/>
          <a:lstStyle/>
          <a:p>
            <a:endParaRPr lang="en-US" dirty="0"/>
          </a:p>
        </p:txBody>
      </p:sp>
      <p:pic>
        <p:nvPicPr>
          <p:cNvPr id="6146" name="Picture 2" descr="C:\Users\student\Downloads\New doc Nov 26, 2020 20.47.jpg"/>
          <p:cNvPicPr>
            <a:picLocks noChangeAspect="1" noChangeArrowheads="1"/>
          </p:cNvPicPr>
          <p:nvPr/>
        </p:nvPicPr>
        <p:blipFill>
          <a:blip r:embed="rId2"/>
          <a:srcRect/>
          <a:stretch>
            <a:fillRect/>
          </a:stretch>
        </p:blipFill>
        <p:spPr bwMode="auto">
          <a:xfrm>
            <a:off x="152400" y="0"/>
            <a:ext cx="8686800" cy="6610350"/>
          </a:xfrm>
          <a:prstGeom prst="rect">
            <a:avLst/>
          </a:prstGeom>
          <a:noFill/>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76200" y="685800"/>
            <a:ext cx="8915400" cy="6096000"/>
          </a:xfrm>
        </p:spPr>
        <p:txBody>
          <a:bodyPr/>
          <a:lstStyle/>
          <a:p>
            <a:endParaRPr lang="en-US" dirty="0"/>
          </a:p>
        </p:txBody>
      </p:sp>
      <p:pic>
        <p:nvPicPr>
          <p:cNvPr id="6146" name="Picture 2" descr="C:\Users\ADMIN\Downloads\New doc Nov 27, 2020 21.0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 y="685800"/>
            <a:ext cx="89154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1104128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762000"/>
            <a:ext cx="8839200" cy="5943600"/>
          </a:xfrm>
        </p:spPr>
        <p:txBody>
          <a:bodyPr/>
          <a:lstStyle/>
          <a:p>
            <a:endParaRPr lang="en-US" dirty="0"/>
          </a:p>
        </p:txBody>
      </p:sp>
      <p:pic>
        <p:nvPicPr>
          <p:cNvPr id="7170" name="Picture 2" descr="C:\Users\ADMIN\Downloads\New doc Nov 27, 2020 21.0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5724" y="685800"/>
            <a:ext cx="8982076"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795709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85800"/>
            <a:ext cx="8839200" cy="6019800"/>
          </a:xfrm>
        </p:spPr>
        <p:txBody>
          <a:bodyPr>
            <a:normAutofit/>
          </a:bodyPr>
          <a:lstStyle/>
          <a:p>
            <a:pPr algn="just"/>
            <a:r>
              <a:rPr lang="en-US" sz="2800" b="1" u="sng" dirty="0" err="1" smtClean="0">
                <a:latin typeface="Times New Roman" pitchFamily="18" charset="0"/>
                <a:cs typeface="Times New Roman" pitchFamily="18" charset="0"/>
              </a:rPr>
              <a:t>Kruskal’s</a:t>
            </a:r>
            <a:r>
              <a:rPr lang="en-US" sz="2800" b="1" u="sng" dirty="0" smtClean="0">
                <a:latin typeface="Times New Roman" pitchFamily="18" charset="0"/>
                <a:cs typeface="Times New Roman" pitchFamily="18" charset="0"/>
              </a:rPr>
              <a:t> Algorithm: </a:t>
            </a:r>
            <a:r>
              <a:rPr lang="en-US" sz="2400" dirty="0" err="1">
                <a:latin typeface="Times New Roman" pitchFamily="18" charset="0"/>
                <a:cs typeface="Times New Roman" pitchFamily="18" charset="0"/>
              </a:rPr>
              <a:t>Kruskal's</a:t>
            </a:r>
            <a:r>
              <a:rPr lang="en-US" sz="2400" dirty="0">
                <a:latin typeface="Times New Roman" pitchFamily="18" charset="0"/>
                <a:cs typeface="Times New Roman" pitchFamily="18" charset="0"/>
              </a:rPr>
              <a:t> algorithm to find the minimum cost spanning tree uses the greedy approach. This algorithm treats the graph as a forest and every node it has as an individual tree. A tree connects to another only and only if, it has the least cost among all available options and does not violate MST properties</a:t>
            </a:r>
            <a:r>
              <a:rPr lang="en-US" sz="2400" dirty="0" smtClean="0">
                <a:latin typeface="Times New Roman" pitchFamily="18" charset="0"/>
                <a:cs typeface="Times New Roman" pitchFamily="18" charset="0"/>
              </a:rPr>
              <a:t>.</a:t>
            </a:r>
          </a:p>
          <a:p>
            <a:r>
              <a:rPr lang="en-US" sz="2400" dirty="0"/>
              <a:t>To understand </a:t>
            </a:r>
            <a:r>
              <a:rPr lang="en-US" sz="2400" dirty="0" err="1"/>
              <a:t>Kruskal's</a:t>
            </a:r>
            <a:r>
              <a:rPr lang="en-US" sz="2400" dirty="0"/>
              <a:t> algorithm let us consider the following example −</a:t>
            </a:r>
          </a:p>
          <a:p>
            <a:pPr marL="0" indent="0">
              <a:buNone/>
            </a:pPr>
            <a:r>
              <a:rPr lang="en-US" sz="2400" dirty="0"/>
              <a:t/>
            </a:r>
            <a:br>
              <a:rPr lang="en-US" sz="2400" dirty="0"/>
            </a:br>
            <a:endParaRPr lang="en-US" sz="2400" dirty="0" smtClean="0">
              <a:latin typeface="Times New Roman" pitchFamily="18" charset="0"/>
              <a:cs typeface="Times New Roman" pitchFamily="18" charset="0"/>
            </a:endParaRPr>
          </a:p>
          <a:p>
            <a:pPr algn="just"/>
            <a:endParaRPr lang="en-US" sz="2400" b="1" u="sng"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6400" y="3533775"/>
            <a:ext cx="6629400"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4036697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5635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762000"/>
            <a:ext cx="8915400" cy="5943600"/>
          </a:xfrm>
        </p:spPr>
        <p:txBody>
          <a:bodyPr>
            <a:normAutofit/>
          </a:bodyPr>
          <a:lstStyle/>
          <a:p>
            <a:pPr marL="0" indent="0">
              <a:buNone/>
            </a:pPr>
            <a:r>
              <a:rPr lang="en-US" sz="2800" b="1" u="sng" dirty="0">
                <a:latin typeface="Times New Roman" pitchFamily="18" charset="0"/>
                <a:cs typeface="Times New Roman" pitchFamily="18" charset="0"/>
              </a:rPr>
              <a:t>Step 1 </a:t>
            </a:r>
            <a:r>
              <a:rPr lang="en-US" sz="2400" dirty="0">
                <a:latin typeface="Times New Roman" pitchFamily="18" charset="0"/>
                <a:cs typeface="Times New Roman" pitchFamily="18" charset="0"/>
              </a:rPr>
              <a:t>- Remove all loops and Parallel </a:t>
            </a:r>
            <a:r>
              <a:rPr lang="en-US" sz="2400" dirty="0" smtClean="0">
                <a:latin typeface="Times New Roman" pitchFamily="18" charset="0"/>
                <a:cs typeface="Times New Roman" pitchFamily="18" charset="0"/>
              </a:rPr>
              <a:t>Edges : Remove </a:t>
            </a:r>
            <a:r>
              <a:rPr lang="en-US" sz="2400" dirty="0">
                <a:latin typeface="Times New Roman" pitchFamily="18" charset="0"/>
                <a:cs typeface="Times New Roman" pitchFamily="18" charset="0"/>
              </a:rPr>
              <a:t>all loops and parallel edges from the given graph</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0" indent="0">
              <a:buNone/>
            </a:pPr>
            <a:r>
              <a:rPr lang="en-US" sz="2800" b="1" u="sng" dirty="0">
                <a:latin typeface="Times New Roman" pitchFamily="18" charset="0"/>
                <a:cs typeface="Times New Roman" pitchFamily="18" charset="0"/>
              </a:rPr>
              <a:t>Step 2</a:t>
            </a:r>
            <a:r>
              <a:rPr lang="en-US" sz="2400" dirty="0">
                <a:latin typeface="Times New Roman" pitchFamily="18" charset="0"/>
                <a:cs typeface="Times New Roman" pitchFamily="18" charset="0"/>
              </a:rPr>
              <a:t> - Arrange all edges in their increasing order of </a:t>
            </a:r>
            <a:r>
              <a:rPr lang="en-US" sz="2400" dirty="0" smtClean="0">
                <a:latin typeface="Times New Roman" pitchFamily="18" charset="0"/>
                <a:cs typeface="Times New Roman" pitchFamily="18" charset="0"/>
              </a:rPr>
              <a:t>weight : The </a:t>
            </a:r>
            <a:r>
              <a:rPr lang="en-US" sz="2400" dirty="0">
                <a:latin typeface="Times New Roman" pitchFamily="18" charset="0"/>
                <a:cs typeface="Times New Roman" pitchFamily="18" charset="0"/>
              </a:rPr>
              <a:t>next step is to create a set of edges and weight, and arrange them in an ascending order of weightage (cost).</a:t>
            </a:r>
          </a:p>
          <a:p>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1600200"/>
            <a:ext cx="5181600"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05000" y="4724401"/>
            <a:ext cx="5105399" cy="16001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9438330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09600"/>
            <a:ext cx="8839200" cy="6096000"/>
          </a:xfrm>
        </p:spPr>
        <p:txBody>
          <a:bodyPr/>
          <a:lstStyle/>
          <a:p>
            <a:pPr marL="0" indent="0">
              <a:buNone/>
            </a:pPr>
            <a:r>
              <a:rPr lang="en-US" sz="2800" b="1" u="sng" dirty="0">
                <a:latin typeface="Times New Roman" pitchFamily="18" charset="0"/>
                <a:cs typeface="Times New Roman" pitchFamily="18" charset="0"/>
              </a:rPr>
              <a:t>Step 3 </a:t>
            </a: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Add the edge which has the least </a:t>
            </a:r>
            <a:r>
              <a:rPr lang="en-US" sz="2000" dirty="0" smtClean="0">
                <a:latin typeface="Times New Roman" pitchFamily="18" charset="0"/>
                <a:cs typeface="Times New Roman" pitchFamily="18" charset="0"/>
              </a:rPr>
              <a:t>weightage : Now </a:t>
            </a:r>
            <a:r>
              <a:rPr lang="en-US" sz="2000" dirty="0">
                <a:latin typeface="Times New Roman" pitchFamily="18" charset="0"/>
                <a:cs typeface="Times New Roman" pitchFamily="18" charset="0"/>
              </a:rPr>
              <a:t>we start adding edges to the graph beginning from the one which has the least weight. Throughout, we shall keep checking that the spanning properties remain intact. In case, by adding one edge, the spanning tree property does not hold then we shall consider not to include the edge in the graph</a:t>
            </a:r>
            <a:r>
              <a:rPr lang="en-US" sz="2000" dirty="0" smtClean="0">
                <a:latin typeface="Times New Roman" pitchFamily="18" charset="0"/>
                <a:cs typeface="Times New Roman" pitchFamily="18" charset="0"/>
              </a:rPr>
              <a:t>.</a:t>
            </a:r>
          </a:p>
          <a:p>
            <a:pPr marL="0" indent="0">
              <a:buNone/>
            </a:pPr>
            <a:endParaRPr lang="en-US" sz="2400" dirty="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r>
              <a:rPr lang="en-US" sz="2000" dirty="0"/>
              <a:t>The least cost is 2 and edges involved are B,D and D,T. We add them. Adding them does not violate spanning tree properties, so we continue to our next edge selection.</a:t>
            </a:r>
          </a:p>
          <a:p>
            <a:r>
              <a:rPr lang="en-US" sz="2000" dirty="0"/>
              <a:t>Next cost is 3, and associated edges are A,C and C,D. We add them again </a:t>
            </a:r>
            <a:r>
              <a:rPr lang="en-US" sz="2000" dirty="0" smtClean="0"/>
              <a:t>−</a:t>
            </a:r>
          </a:p>
          <a:p>
            <a:endParaRPr lang="en-US" sz="2000" dirty="0"/>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endParaRPr lang="en-US" dirty="0"/>
          </a:p>
        </p:txBody>
      </p:sp>
      <p:pic>
        <p:nvPicPr>
          <p:cNvPr id="1229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81200" y="2209800"/>
            <a:ext cx="6172200" cy="1523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33600" y="5105401"/>
            <a:ext cx="5714999"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1131826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85800"/>
            <a:ext cx="8839200" cy="6019800"/>
          </a:xfrm>
        </p:spPr>
        <p:txBody>
          <a:bodyPr>
            <a:normAutofit lnSpcReduction="10000"/>
          </a:bodyPr>
          <a:lstStyle/>
          <a:p>
            <a:r>
              <a:rPr lang="en-US" sz="2000" dirty="0">
                <a:latin typeface="Times New Roman" pitchFamily="18" charset="0"/>
                <a:cs typeface="Times New Roman" pitchFamily="18" charset="0"/>
              </a:rPr>
              <a:t>Next cost in the table is 4, and we observe that adding it will create a circuit in the graph. </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We </a:t>
            </a:r>
            <a:r>
              <a:rPr lang="en-US" sz="2000" dirty="0">
                <a:latin typeface="Times New Roman" pitchFamily="18" charset="0"/>
                <a:cs typeface="Times New Roman" pitchFamily="18" charset="0"/>
              </a:rPr>
              <a:t>ignore it. In the process we shall ignore/avoid all edges that create a circuit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We observe that edges with cost 5 and 6 also create circuits. We ignore them and move on</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a:t/>
            </a:r>
            <a:br>
              <a:rPr lang="en-US" sz="2000" dirty="0"/>
            </a:b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990600"/>
            <a:ext cx="57150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05000" y="2743200"/>
            <a:ext cx="60198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286000" y="4800600"/>
            <a:ext cx="5486399" cy="1904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9706176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Autofit/>
          </a:bodyPr>
          <a:lstStyle/>
          <a:p>
            <a:r>
              <a:rPr lang="en-US" sz="3200" dirty="0">
                <a:latin typeface="Times New Roman" pitchFamily="18" charset="0"/>
                <a:cs typeface="Times New Roman" pitchFamily="18" charset="0"/>
              </a:rPr>
              <a:t>Minimum Cost Spanning Tree</a:t>
            </a:r>
            <a:endParaRPr lang="en-US" sz="3200" dirty="0"/>
          </a:p>
        </p:txBody>
      </p:sp>
      <p:sp>
        <p:nvSpPr>
          <p:cNvPr id="3" name="Text Placeholder 2"/>
          <p:cNvSpPr>
            <a:spLocks noGrp="1"/>
          </p:cNvSpPr>
          <p:nvPr>
            <p:ph type="body" idx="1"/>
          </p:nvPr>
        </p:nvSpPr>
        <p:spPr>
          <a:xfrm>
            <a:off x="152400" y="609600"/>
            <a:ext cx="8839200" cy="6096000"/>
          </a:xfrm>
        </p:spPr>
        <p:txBody>
          <a:bodyPr>
            <a:normAutofit/>
          </a:bodyPr>
          <a:lstStyle/>
          <a:p>
            <a:r>
              <a:rPr lang="en-US" sz="2000" dirty="0">
                <a:latin typeface="Times New Roman" pitchFamily="18" charset="0"/>
                <a:cs typeface="Times New Roman" pitchFamily="18" charset="0"/>
              </a:rPr>
              <a:t>Now we are left with only one node to be added. Between the two least cost edges available 7 and 8, we shall add the edge with cost 7</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By adding edge S,A we have included all the nodes of the graph and we now have minimum cost spanning tree</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1447800"/>
            <a:ext cx="5410199"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5840573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639762"/>
          </a:xfrm>
        </p:spPr>
        <p:txBody>
          <a:bodyPr>
            <a:noAutofit/>
          </a:bodyPr>
          <a:lstStyle/>
          <a:p>
            <a:r>
              <a:rPr lang="en-US" sz="3200" dirty="0">
                <a:latin typeface="Times New Roman" pitchFamily="18" charset="0"/>
                <a:cs typeface="Times New Roman" pitchFamily="18" charset="0"/>
              </a:rPr>
              <a:t>BASIC METHOD</a:t>
            </a:r>
          </a:p>
        </p:txBody>
      </p:sp>
      <p:sp>
        <p:nvSpPr>
          <p:cNvPr id="3" name="Text Placeholder 2"/>
          <p:cNvSpPr>
            <a:spLocks noGrp="1"/>
          </p:cNvSpPr>
          <p:nvPr>
            <p:ph type="body" idx="1"/>
          </p:nvPr>
        </p:nvSpPr>
        <p:spPr>
          <a:xfrm>
            <a:off x="152400" y="762000"/>
            <a:ext cx="8839200" cy="5943600"/>
          </a:xfrm>
        </p:spPr>
        <p:txBody>
          <a:bodyPr>
            <a:normAutofit/>
          </a:bodyPr>
          <a:lstStyle/>
          <a:p>
            <a:pPr marL="0" indent="0">
              <a:buNone/>
            </a:pPr>
            <a:r>
              <a:rPr lang="en-US" sz="2800" u="sng" dirty="0">
                <a:latin typeface="Times New Roman" pitchFamily="18" charset="0"/>
                <a:cs typeface="Times New Roman" pitchFamily="18" charset="0"/>
              </a:rPr>
              <a:t>A greedy algorithm has five components</a:t>
            </a:r>
            <a:r>
              <a:rPr lang="en-US" sz="2800" u="sng"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A set of candidates, from which to create solutions.</a:t>
            </a:r>
          </a:p>
          <a:p>
            <a:r>
              <a:rPr lang="en-US" sz="2400" dirty="0">
                <a:latin typeface="Times New Roman" pitchFamily="18" charset="0"/>
                <a:cs typeface="Times New Roman" pitchFamily="18" charset="0"/>
              </a:rPr>
              <a:t>A selection function, to select the best candidate to add to the solution.</a:t>
            </a:r>
          </a:p>
          <a:p>
            <a:r>
              <a:rPr lang="en-US" sz="2400" dirty="0">
                <a:latin typeface="Times New Roman" pitchFamily="18" charset="0"/>
                <a:cs typeface="Times New Roman" pitchFamily="18" charset="0"/>
              </a:rPr>
              <a:t>A feasible function is used to decide if a candidate can be used to build a solution.</a:t>
            </a:r>
          </a:p>
          <a:p>
            <a:r>
              <a:rPr lang="en-US" sz="2400" dirty="0">
                <a:latin typeface="Times New Roman" pitchFamily="18" charset="0"/>
                <a:cs typeface="Times New Roman" pitchFamily="18" charset="0"/>
              </a:rPr>
              <a:t>An objective function, fixing the value of a solution or an incomplete solution.</a:t>
            </a:r>
          </a:p>
          <a:p>
            <a:r>
              <a:rPr lang="en-US" sz="2400" dirty="0">
                <a:latin typeface="Times New Roman" pitchFamily="18" charset="0"/>
                <a:cs typeface="Times New Roman" pitchFamily="18" charset="0"/>
              </a:rPr>
              <a:t>An evaluation function, indicating when you find a complete solution.</a:t>
            </a:r>
          </a:p>
          <a:p>
            <a:pPr marL="0" indent="0">
              <a:buNone/>
            </a:pPr>
            <a:endParaRPr lang="en-US" sz="2800" u="sng" dirty="0">
              <a:latin typeface="Times New Roman" pitchFamily="18" charset="0"/>
              <a:cs typeface="Times New Roman" pitchFamily="18" charset="0"/>
            </a:endParaRPr>
          </a:p>
        </p:txBody>
      </p:sp>
    </p:spTree>
    <p:extLst>
      <p:ext uri="{BB962C8B-B14F-4D97-AF65-F5344CB8AC3E}">
        <p14:creationId xmlns="" xmlns:p14="http://schemas.microsoft.com/office/powerpoint/2010/main" val="257088658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487362"/>
          </a:xfrm>
        </p:spPr>
        <p:txBody>
          <a:bodyPr>
            <a:normAutofit fontScale="90000"/>
          </a:bodyPr>
          <a:lstStyle/>
          <a:p>
            <a:r>
              <a:rPr lang="en-US" sz="3200" dirty="0" smtClean="0">
                <a:latin typeface="Times New Roman" pitchFamily="18" charset="0"/>
                <a:cs typeface="Times New Roman" pitchFamily="18" charset="0"/>
              </a:rPr>
              <a:t>Minimum Cost Spanning Tree</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09600"/>
            <a:ext cx="8839200" cy="6096000"/>
          </a:xfrm>
        </p:spPr>
        <p:txBody>
          <a:bodyPr/>
          <a:lstStyle/>
          <a:p>
            <a:endParaRPr lang="en-US" dirty="0"/>
          </a:p>
        </p:txBody>
      </p:sp>
      <p:pic>
        <p:nvPicPr>
          <p:cNvPr id="1026" name="Picture 2" descr="C:\Users\ADMIN\Downloads\New doc Nov 27, 2020 19.4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609600"/>
            <a:ext cx="8839200" cy="6096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20961818"/>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2050" name="Picture 2" descr="C:\Users\ADMIN\Downloads\New doc Nov 27, 2020 19.4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685800"/>
            <a:ext cx="8839200" cy="586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89871968"/>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85800"/>
            <a:ext cx="8763000" cy="6019800"/>
          </a:xfrm>
        </p:spPr>
        <p:txBody>
          <a:bodyPr/>
          <a:lstStyle/>
          <a:p>
            <a:endParaRPr lang="en-US" dirty="0"/>
          </a:p>
        </p:txBody>
      </p:sp>
      <p:pic>
        <p:nvPicPr>
          <p:cNvPr id="3074" name="Picture 2" descr="C:\Users\ADMIN\Downloads\New doc Nov 27, 2020 19.4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 y="685800"/>
            <a:ext cx="89916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53524080"/>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4098" name="Picture 2" descr="C:\Users\ADMIN\Downloads\New doc Nov 27, 2020 19.5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 y="685800"/>
            <a:ext cx="89916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0873793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5122" name="Picture 2" descr="C:\Users\ADMIN\Downloads\New doc Nov 27, 2020 19.5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1" y="609600"/>
            <a:ext cx="8915399" cy="6172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3317936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09600"/>
            <a:ext cx="8839200" cy="6096000"/>
          </a:xfrm>
        </p:spPr>
        <p:txBody>
          <a:bodyPr/>
          <a:lstStyle/>
          <a:p>
            <a:endParaRPr lang="en-US" dirty="0"/>
          </a:p>
        </p:txBody>
      </p:sp>
      <p:pic>
        <p:nvPicPr>
          <p:cNvPr id="8194" name="Picture 2" descr="C:\Users\ADMIN\Downloads\New doc Nov 27, 2020 21.0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609600"/>
            <a:ext cx="8839200" cy="6172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1815197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a:latin typeface="Times New Roman" pitchFamily="18" charset="0"/>
                <a:cs typeface="Times New Roman" pitchFamily="18" charset="0"/>
              </a:rPr>
              <a:t>Minimum Cost Spanning Tree</a:t>
            </a:r>
            <a:endParaRPr lang="en-US" dirty="0"/>
          </a:p>
        </p:txBody>
      </p:sp>
      <p:sp>
        <p:nvSpPr>
          <p:cNvPr id="3" name="Text Placeholder 2"/>
          <p:cNvSpPr>
            <a:spLocks noGrp="1"/>
          </p:cNvSpPr>
          <p:nvPr>
            <p:ph type="body" idx="1"/>
          </p:nvPr>
        </p:nvSpPr>
        <p:spPr>
          <a:xfrm>
            <a:off x="152400" y="685800"/>
            <a:ext cx="8915400" cy="6019800"/>
          </a:xfrm>
        </p:spPr>
        <p:txBody>
          <a:bodyPr/>
          <a:lstStyle/>
          <a:p>
            <a:endParaRPr lang="en-US" dirty="0"/>
          </a:p>
        </p:txBody>
      </p:sp>
      <p:pic>
        <p:nvPicPr>
          <p:cNvPr id="9218" name="Picture 2" descr="C:\Users\ADMIN\Downloads\New doc Nov 27, 2020 21.09.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 y="609600"/>
            <a:ext cx="9018563" cy="6172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9863547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1"/>
          </a:xfrm>
        </p:spPr>
        <p:txBody>
          <a:bodyPr>
            <a:normAutofit/>
          </a:bodyPr>
          <a:lstStyle/>
          <a:p>
            <a:r>
              <a:rPr lang="en-US" sz="3200" dirty="0" smtClean="0">
                <a:latin typeface="Times New Roman" pitchFamily="18" charset="0"/>
                <a:cs typeface="Times New Roman" pitchFamily="18" charset="0"/>
              </a:rPr>
              <a:t>Single Source Shortest Path Problem</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762000"/>
            <a:ext cx="8839200" cy="5943600"/>
          </a:xfrm>
        </p:spPr>
        <p:txBody>
          <a:bodyPr/>
          <a:lstStyle/>
          <a:p>
            <a:endParaRPr lang="en-US" dirty="0"/>
          </a:p>
        </p:txBody>
      </p:sp>
      <p:pic>
        <p:nvPicPr>
          <p:cNvPr id="1026" name="Picture 2" descr="C:\Users\student\Downloads\New doc Nov 30, 2020 21.45.jpg"/>
          <p:cNvPicPr>
            <a:picLocks noChangeAspect="1" noChangeArrowheads="1"/>
          </p:cNvPicPr>
          <p:nvPr/>
        </p:nvPicPr>
        <p:blipFill>
          <a:blip r:embed="rId2"/>
          <a:srcRect/>
          <a:stretch>
            <a:fillRect/>
          </a:stretch>
        </p:blipFill>
        <p:spPr bwMode="auto">
          <a:xfrm>
            <a:off x="76200" y="609600"/>
            <a:ext cx="8991600" cy="6096000"/>
          </a:xfrm>
          <a:prstGeom prst="rect">
            <a:avLst/>
          </a:prstGeom>
          <a:noFill/>
        </p:spPr>
      </p:pic>
    </p:spTree>
    <p:extLst>
      <p:ext uri="{BB962C8B-B14F-4D97-AF65-F5344CB8AC3E}">
        <p14:creationId xmlns="" xmlns:p14="http://schemas.microsoft.com/office/powerpoint/2010/main" val="67679347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smtClean="0">
                <a:latin typeface="Times New Roman" pitchFamily="18" charset="0"/>
                <a:cs typeface="Times New Roman" pitchFamily="18" charset="0"/>
              </a:rPr>
              <a:t>Single Source Shortest Path Problem</a:t>
            </a:r>
            <a:endParaRPr lang="en-US" dirty="0"/>
          </a:p>
        </p:txBody>
      </p:sp>
      <p:sp>
        <p:nvSpPr>
          <p:cNvPr id="3" name="Text Placeholder 2"/>
          <p:cNvSpPr>
            <a:spLocks noGrp="1"/>
          </p:cNvSpPr>
          <p:nvPr>
            <p:ph type="body" idx="1"/>
          </p:nvPr>
        </p:nvSpPr>
        <p:spPr>
          <a:xfrm>
            <a:off x="76200" y="685800"/>
            <a:ext cx="8915400" cy="5943600"/>
          </a:xfrm>
        </p:spPr>
        <p:txBody>
          <a:bodyPr/>
          <a:lstStyle/>
          <a:p>
            <a:endParaRPr lang="en-US" dirty="0"/>
          </a:p>
        </p:txBody>
      </p:sp>
      <p:pic>
        <p:nvPicPr>
          <p:cNvPr id="2050" name="Picture 2" descr="C:\Users\student\Downloads\New doc Nov 30, 2020 21.47.jpg"/>
          <p:cNvPicPr>
            <a:picLocks noChangeAspect="1" noChangeArrowheads="1"/>
          </p:cNvPicPr>
          <p:nvPr/>
        </p:nvPicPr>
        <p:blipFill>
          <a:blip r:embed="rId2"/>
          <a:srcRect/>
          <a:stretch>
            <a:fillRect/>
          </a:stretch>
        </p:blipFill>
        <p:spPr bwMode="auto">
          <a:xfrm>
            <a:off x="76200" y="609600"/>
            <a:ext cx="8991600" cy="4038600"/>
          </a:xfrm>
          <a:prstGeom prst="rect">
            <a:avLst/>
          </a:prstGeom>
          <a:noFill/>
        </p:spPr>
      </p:pic>
      <p:pic>
        <p:nvPicPr>
          <p:cNvPr id="5" name="Picture 2" descr="C:\Users\student\Downloads\New doc Nov 30, 2020 21.50.jpg"/>
          <p:cNvPicPr>
            <a:picLocks noChangeAspect="1" noChangeArrowheads="1"/>
          </p:cNvPicPr>
          <p:nvPr/>
        </p:nvPicPr>
        <p:blipFill>
          <a:blip r:embed="rId3"/>
          <a:srcRect/>
          <a:stretch>
            <a:fillRect/>
          </a:stretch>
        </p:blipFill>
        <p:spPr bwMode="auto">
          <a:xfrm>
            <a:off x="152400" y="4724400"/>
            <a:ext cx="8915400" cy="1905000"/>
          </a:xfrm>
          <a:prstGeom prst="rect">
            <a:avLst/>
          </a:prstGeom>
          <a:noFill/>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563562"/>
          </a:xfrm>
        </p:spPr>
        <p:txBody>
          <a:bodyPr>
            <a:normAutofit fontScale="90000"/>
          </a:bodyPr>
          <a:lstStyle/>
          <a:p>
            <a:r>
              <a:rPr lang="en-US" dirty="0" smtClean="0">
                <a:latin typeface="Times New Roman" pitchFamily="18" charset="0"/>
                <a:cs typeface="Times New Roman" pitchFamily="18" charset="0"/>
              </a:rPr>
              <a:t>Single Source Shortest Path Problem</a:t>
            </a:r>
            <a:endParaRPr lang="en-US" dirty="0"/>
          </a:p>
        </p:txBody>
      </p:sp>
      <p:sp>
        <p:nvSpPr>
          <p:cNvPr id="3" name="Text Placeholder 2"/>
          <p:cNvSpPr>
            <a:spLocks noGrp="1"/>
          </p:cNvSpPr>
          <p:nvPr>
            <p:ph type="body" idx="1"/>
          </p:nvPr>
        </p:nvSpPr>
        <p:spPr>
          <a:xfrm>
            <a:off x="152400" y="685800"/>
            <a:ext cx="8839200" cy="6019800"/>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076" name="Picture 4" descr="C:\Users\student\Downloads\New doc Nov 30, 2020 21.52 (1).jpg"/>
          <p:cNvPicPr>
            <a:picLocks noChangeAspect="1" noChangeArrowheads="1"/>
          </p:cNvPicPr>
          <p:nvPr/>
        </p:nvPicPr>
        <p:blipFill>
          <a:blip r:embed="rId2"/>
          <a:srcRect/>
          <a:stretch>
            <a:fillRect/>
          </a:stretch>
        </p:blipFill>
        <p:spPr bwMode="auto">
          <a:xfrm>
            <a:off x="76200" y="76200"/>
            <a:ext cx="8991600" cy="6781800"/>
          </a:xfrm>
          <a:prstGeom prst="rect">
            <a:avLst/>
          </a:prstGeom>
          <a:no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a:bodyPr>
          <a:lstStyle/>
          <a:p>
            <a:r>
              <a:rPr lang="en-US" sz="3200" dirty="0">
                <a:latin typeface="Times New Roman" pitchFamily="18" charset="0"/>
                <a:cs typeface="Times New Roman" pitchFamily="18" charset="0"/>
              </a:rPr>
              <a:t>BASIC METHOD</a:t>
            </a:r>
          </a:p>
        </p:txBody>
      </p:sp>
      <p:sp>
        <p:nvSpPr>
          <p:cNvPr id="3" name="Text Placeholder 2"/>
          <p:cNvSpPr>
            <a:spLocks noGrp="1"/>
          </p:cNvSpPr>
          <p:nvPr>
            <p:ph type="body" idx="1"/>
          </p:nvPr>
        </p:nvSpPr>
        <p:spPr>
          <a:xfrm>
            <a:off x="228600" y="914400"/>
            <a:ext cx="8763000" cy="5715000"/>
          </a:xfrm>
        </p:spPr>
        <p:txBody>
          <a:bodyPr>
            <a:normAutofit/>
          </a:bodyPr>
          <a:lstStyle/>
          <a:p>
            <a:r>
              <a:rPr lang="en-US" sz="2800" dirty="0" smtClean="0">
                <a:latin typeface="Times New Roman" pitchFamily="18" charset="0"/>
                <a:cs typeface="Times New Roman" pitchFamily="18" charset="0"/>
              </a:rPr>
              <a:t>Algorithm Greedy( a, n)</a:t>
            </a:r>
          </a:p>
          <a:p>
            <a:pPr marL="0" indent="0">
              <a:buNone/>
            </a:pPr>
            <a:r>
              <a:rPr lang="en-US" sz="2800" dirty="0" smtClean="0">
                <a:latin typeface="Times New Roman" pitchFamily="18" charset="0"/>
                <a:cs typeface="Times New Roman" pitchFamily="18" charset="0"/>
              </a:rPr>
              <a:t>	{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solution = </a:t>
            </a:r>
            <a:r>
              <a:rPr lang="el-GR" sz="2800" dirty="0" smtClean="0">
                <a:latin typeface="Times New Roman" pitchFamily="18" charset="0"/>
                <a:cs typeface="Times New Roman" pitchFamily="18" charset="0"/>
              </a:rPr>
              <a:t>φ</a:t>
            </a:r>
            <a:r>
              <a:rPr lang="en-US" sz="2800" dirty="0" smtClean="0">
                <a:latin typeface="Times New Roman" pitchFamily="18" charset="0"/>
                <a:cs typeface="Times New Roman" pitchFamily="18" charset="0"/>
              </a:rPr>
              <a:t>;</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for i := 1 to n do</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x := Select(a);</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if Feasible(solution, x);</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solution := union(solution, x);</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return solution;</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535781456"/>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411162"/>
          </a:xfrm>
        </p:spPr>
        <p:txBody>
          <a:bodyPr>
            <a:normAutofit fontScale="90000"/>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descr="C:\Users\student\Downloads\New doc Nov 30, 2020 21.53.jpg"/>
          <p:cNvPicPr>
            <a:picLocks noChangeAspect="1" noChangeArrowheads="1"/>
          </p:cNvPicPr>
          <p:nvPr/>
        </p:nvPicPr>
        <p:blipFill>
          <a:blip r:embed="rId2"/>
          <a:srcRect/>
          <a:stretch>
            <a:fillRect/>
          </a:stretch>
        </p:blipFill>
        <p:spPr bwMode="auto">
          <a:xfrm>
            <a:off x="76200" y="76200"/>
            <a:ext cx="8915400" cy="6705600"/>
          </a:xfrm>
          <a:prstGeom prst="rect">
            <a:avLst/>
          </a:prstGeom>
          <a:noFill/>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304800"/>
            <a:ext cx="8763000" cy="6248400"/>
          </a:xfrm>
        </p:spPr>
        <p:txBody>
          <a:bodyPr/>
          <a:lstStyle/>
          <a:p>
            <a:endParaRPr lang="en-US" dirty="0"/>
          </a:p>
        </p:txBody>
      </p:sp>
      <p:pic>
        <p:nvPicPr>
          <p:cNvPr id="5123" name="Picture 3" descr="C:\Users\student\Downloads\New doc Nov 30, 2020 21.55 (1).jpg"/>
          <p:cNvPicPr>
            <a:picLocks noChangeAspect="1" noChangeArrowheads="1"/>
          </p:cNvPicPr>
          <p:nvPr/>
        </p:nvPicPr>
        <p:blipFill>
          <a:blip r:embed="rId2"/>
          <a:srcRect/>
          <a:stretch>
            <a:fillRect/>
          </a:stretch>
        </p:blipFill>
        <p:spPr bwMode="auto">
          <a:xfrm>
            <a:off x="76200" y="0"/>
            <a:ext cx="8915400" cy="6858000"/>
          </a:xfrm>
          <a:prstGeom prst="rect">
            <a:avLst/>
          </a:prstGeom>
          <a:noFill/>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76200"/>
            <a:ext cx="8839200" cy="6705600"/>
          </a:xfrm>
        </p:spPr>
        <p:txBody>
          <a:bodyPr/>
          <a:lstStyle/>
          <a:p>
            <a:endParaRPr lang="en-US" dirty="0"/>
          </a:p>
        </p:txBody>
      </p:sp>
      <p:pic>
        <p:nvPicPr>
          <p:cNvPr id="6146" name="Picture 2" descr="C:\Users\student\Downloads\New doc Nov 30, 2020 21.56.jpg"/>
          <p:cNvPicPr>
            <a:picLocks noChangeAspect="1" noChangeArrowheads="1"/>
          </p:cNvPicPr>
          <p:nvPr/>
        </p:nvPicPr>
        <p:blipFill>
          <a:blip r:embed="rId2"/>
          <a:srcRect/>
          <a:stretch>
            <a:fillRect/>
          </a:stretch>
        </p:blipFill>
        <p:spPr bwMode="auto">
          <a:xfrm>
            <a:off x="76200" y="76200"/>
            <a:ext cx="8915400" cy="6629400"/>
          </a:xfrm>
          <a:prstGeom prst="rect">
            <a:avLst/>
          </a:prstGeom>
          <a:noFill/>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a:bodyPr>
          <a:lstStyle/>
          <a:p>
            <a:r>
              <a:rPr lang="en-US" sz="3200" dirty="0" smtClean="0">
                <a:latin typeface="Times New Roman" pitchFamily="18" charset="0"/>
                <a:cs typeface="Times New Roman" pitchFamily="18" charset="0"/>
              </a:rPr>
              <a:t>KNAPSACK PROBLEM</a:t>
            </a:r>
            <a:endParaRPr lang="en-US" sz="3200" dirty="0">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Text Placeholder 2"/>
              <p:cNvSpPr>
                <a:spLocks noGrp="1"/>
              </p:cNvSpPr>
              <p:nvPr>
                <p:ph type="body" idx="1"/>
              </p:nvPr>
            </p:nvSpPr>
            <p:spPr>
              <a:xfrm>
                <a:off x="152400" y="914400"/>
                <a:ext cx="8763000" cy="5791200"/>
              </a:xfrm>
            </p:spPr>
            <p:txBody>
              <a:bodyPr>
                <a:normAutofit/>
              </a:bodyPr>
              <a:lstStyle/>
              <a:p>
                <a:r>
                  <a:rPr lang="en-US" sz="2400" dirty="0" smtClean="0">
                    <a:latin typeface="Times New Roman" pitchFamily="18" charset="0"/>
                    <a:cs typeface="Times New Roman" pitchFamily="18" charset="0"/>
                  </a:rPr>
                  <a:t>We are given n objects and a knapsack(bag). Object i has a weight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𝑤</m:t>
                        </m:r>
                      </m:e>
                      <m:sub>
                        <m:r>
                          <a:rPr lang="en-US" sz="2400" b="0" i="1" smtClean="0">
                            <a:latin typeface="Cambria Math"/>
                            <a:cs typeface="Times New Roman" pitchFamily="18" charset="0"/>
                          </a:rPr>
                          <m:t>𝑖</m:t>
                        </m:r>
                      </m:sub>
                    </m:sSub>
                    <m:r>
                      <a:rPr lang="en-US" sz="2400" b="0" i="1" smtClean="0">
                        <a:latin typeface="Cambria Math"/>
                        <a:cs typeface="Times New Roman" pitchFamily="18" charset="0"/>
                      </a:rPr>
                      <m:t> </m:t>
                    </m:r>
                  </m:oMath>
                </a14:m>
                <a:r>
                  <a:rPr lang="en-US" sz="2400" dirty="0" smtClean="0">
                    <a:latin typeface="Times New Roman" pitchFamily="18" charset="0"/>
                    <a:cs typeface="Times New Roman" pitchFamily="18" charset="0"/>
                  </a:rPr>
                  <a:t>and capacity m.</a:t>
                </a:r>
              </a:p>
              <a:p>
                <a:r>
                  <a:rPr lang="en-US" sz="2400" dirty="0" smtClean="0">
                    <a:latin typeface="Times New Roman" pitchFamily="18" charset="0"/>
                    <a:cs typeface="Times New Roman" pitchFamily="18" charset="0"/>
                  </a:rPr>
                  <a:t>If a fraction </a:t>
                </a:r>
                <a14:m>
                  <m:oMath xmlns:m="http://schemas.openxmlformats.org/officeDocument/2006/math">
                    <m:sSub>
                      <m:sSubPr>
                        <m:ctrlPr>
                          <a:rPr lang="en-US" sz="2400" i="1">
                            <a:latin typeface="Cambria Math"/>
                            <a:cs typeface="Times New Roman" pitchFamily="18" charset="0"/>
                          </a:rPr>
                        </m:ctrlPr>
                      </m:sSubPr>
                      <m:e>
                        <m:r>
                          <a:rPr lang="en-US" sz="2400" b="0" i="1" smtClean="0">
                            <a:latin typeface="Cambria Math"/>
                            <a:cs typeface="Times New Roman" pitchFamily="18" charset="0"/>
                          </a:rPr>
                          <m:t>𝑥</m:t>
                        </m:r>
                      </m:e>
                      <m:sub>
                        <m:r>
                          <a:rPr lang="en-US" sz="2400" i="1">
                            <a:latin typeface="Cambria Math"/>
                            <a:cs typeface="Times New Roman" pitchFamily="18" charset="0"/>
                          </a:rPr>
                          <m:t>𝑖</m:t>
                        </m:r>
                      </m:sub>
                    </m:sSub>
                    <m:r>
                      <a:rPr lang="en-US" sz="2400" b="0" i="0" smtClean="0">
                        <a:latin typeface="Cambria Math"/>
                        <a:cs typeface="Times New Roman" pitchFamily="18" charset="0"/>
                      </a:rPr>
                      <m:t>, 0≤</m:t>
                    </m:r>
                    <m:sSub>
                      <m:sSubPr>
                        <m:ctrlPr>
                          <a:rPr lang="en-US" sz="2400" i="1">
                            <a:latin typeface="Cambria Math"/>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𝑖</m:t>
                        </m:r>
                      </m:sub>
                    </m:sSub>
                    <m:r>
                      <a:rPr lang="en-US" sz="2400" b="0" i="0" smtClean="0">
                        <a:latin typeface="Cambria Math"/>
                        <a:cs typeface="Times New Roman" pitchFamily="18" charset="0"/>
                      </a:rPr>
                      <m:t>≤1, </m:t>
                    </m:r>
                    <m:r>
                      <m:rPr>
                        <m:sty m:val="p"/>
                      </m:rPr>
                      <a:rPr lang="en-US" sz="2400" b="0" i="0" smtClean="0">
                        <a:latin typeface="Cambria Math"/>
                        <a:cs typeface="Times New Roman" pitchFamily="18" charset="0"/>
                      </a:rPr>
                      <m:t>of</m:t>
                    </m:r>
                    <m:r>
                      <a:rPr lang="en-US" sz="2400" b="0" i="0" smtClean="0">
                        <a:latin typeface="Cambria Math"/>
                        <a:cs typeface="Times New Roman" pitchFamily="18" charset="0"/>
                      </a:rPr>
                      <m:t> </m:t>
                    </m:r>
                    <m:r>
                      <m:rPr>
                        <m:sty m:val="p"/>
                      </m:rPr>
                      <a:rPr lang="en-US" sz="2400" b="0" i="0" smtClean="0">
                        <a:latin typeface="Cambria Math"/>
                        <a:cs typeface="Times New Roman" pitchFamily="18" charset="0"/>
                      </a:rPr>
                      <m:t>object</m:t>
                    </m:r>
                    <m:r>
                      <a:rPr lang="en-US" sz="2400" b="0" i="0" smtClean="0">
                        <a:latin typeface="Cambria Math"/>
                        <a:cs typeface="Times New Roman" pitchFamily="18" charset="0"/>
                      </a:rPr>
                      <m:t> </m:t>
                    </m:r>
                    <m:r>
                      <m:rPr>
                        <m:sty m:val="p"/>
                      </m:rPr>
                      <a:rPr lang="en-US" sz="2400" b="0" i="0" smtClean="0">
                        <a:latin typeface="Cambria Math"/>
                        <a:cs typeface="Times New Roman" pitchFamily="18" charset="0"/>
                      </a:rPr>
                      <m:t>i</m:t>
                    </m:r>
                    <m:r>
                      <a:rPr lang="en-US" sz="2400" b="0" i="0" smtClean="0">
                        <a:latin typeface="Cambria Math"/>
                        <a:cs typeface="Times New Roman" pitchFamily="18" charset="0"/>
                      </a:rPr>
                      <m:t> </m:t>
                    </m:r>
                  </m:oMath>
                </a14:m>
                <a:r>
                  <a:rPr lang="en-US" sz="2400" dirty="0" smtClean="0">
                    <a:latin typeface="Times New Roman" pitchFamily="18" charset="0"/>
                    <a:cs typeface="Times New Roman" pitchFamily="18" charset="0"/>
                  </a:rPr>
                  <a:t> is placed into the knapsack, then the profit </a:t>
                </a:r>
                <a14:m>
                  <m:oMath xmlns:m="http://schemas.openxmlformats.org/officeDocument/2006/math">
                    <m:sSub>
                      <m:sSubPr>
                        <m:ctrlPr>
                          <a:rPr lang="en-US" sz="2400" i="1">
                            <a:latin typeface="Cambria Math"/>
                            <a:cs typeface="Times New Roman" pitchFamily="18" charset="0"/>
                          </a:rPr>
                        </m:ctrlPr>
                      </m:sSubPr>
                      <m:e>
                        <m:r>
                          <a:rPr lang="en-US" sz="2400" b="0" i="1" smtClean="0">
                            <a:latin typeface="Cambria Math"/>
                            <a:cs typeface="Times New Roman" pitchFamily="18" charset="0"/>
                          </a:rPr>
                          <m:t>𝑝</m:t>
                        </m:r>
                      </m:e>
                      <m:sub>
                        <m:r>
                          <a:rPr lang="en-US" sz="2400" i="1">
                            <a:latin typeface="Cambria Math"/>
                            <a:cs typeface="Times New Roman" pitchFamily="18" charset="0"/>
                          </a:rPr>
                          <m:t>𝑖</m:t>
                        </m:r>
                      </m:sub>
                    </m:sSub>
                    <m:sSub>
                      <m:sSubPr>
                        <m:ctrlPr>
                          <a:rPr lang="en-US" sz="2400" i="1">
                            <a:latin typeface="Cambria Math"/>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𝑖</m:t>
                        </m:r>
                      </m:sub>
                    </m:sSub>
                  </m:oMath>
                </a14:m>
                <a:r>
                  <a:rPr lang="en-US" sz="2400" dirty="0" smtClean="0">
                    <a:latin typeface="Times New Roman" pitchFamily="18" charset="0"/>
                    <a:cs typeface="Times New Roman" pitchFamily="18" charset="0"/>
                  </a:rPr>
                  <a:t> is earned. </a:t>
                </a:r>
              </a:p>
              <a:p>
                <a:r>
                  <a:rPr lang="en-US" sz="2400" dirty="0" smtClean="0">
                    <a:latin typeface="Times New Roman" pitchFamily="18" charset="0"/>
                    <a:cs typeface="Times New Roman" pitchFamily="18" charset="0"/>
                  </a:rPr>
                  <a:t>The objective is to obtain a filling of the knapsack that maximizes the total profit earned. </a:t>
                </a:r>
              </a:p>
              <a:p>
                <a:r>
                  <a:rPr lang="en-US" sz="2400" dirty="0" smtClean="0">
                    <a:latin typeface="Times New Roman" pitchFamily="18" charset="0"/>
                    <a:cs typeface="Times New Roman" pitchFamily="18" charset="0"/>
                  </a:rPr>
                  <a:t>We require the total weight of the chosen objects to be at most m.</a:t>
                </a:r>
              </a:p>
              <a:p>
                <a:r>
                  <a:rPr lang="en-US" sz="2400" dirty="0"/>
                  <a:t>Hence, the objective of this algorithm is to</a:t>
                </a:r>
              </a:p>
              <a:p>
                <a:pPr marL="0" indent="0">
                  <a:buNone/>
                </a:pPr>
                <a:r>
                  <a:rPr lang="en-US" sz="2400" dirty="0" smtClean="0">
                    <a:latin typeface="Times New Roman" pitchFamily="18" charset="0"/>
                    <a:cs typeface="Times New Roman" pitchFamily="18" charset="0"/>
                  </a:rPr>
                  <a:t>		Maximize </a:t>
                </a:r>
                <a14:m>
                  <m:oMath xmlns:m="http://schemas.openxmlformats.org/officeDocument/2006/math">
                    <m:nary>
                      <m:naryPr>
                        <m:chr m:val="∑"/>
                        <m:supHide m:val="on"/>
                        <m:ctrlPr>
                          <a:rPr lang="en-US" sz="2400" i="1" smtClean="0">
                            <a:latin typeface="Cambria Math"/>
                            <a:cs typeface="Times New Roman" pitchFamily="18" charset="0"/>
                          </a:rPr>
                        </m:ctrlPr>
                      </m:naryPr>
                      <m:sub>
                        <m:r>
                          <m:rPr>
                            <m:brk m:alnAt="7"/>
                          </m:rPr>
                          <a:rPr lang="en-US" sz="2400" b="0" i="1" smtClean="0">
                            <a:latin typeface="Cambria Math"/>
                            <a:cs typeface="Times New Roman" pitchFamily="18" charset="0"/>
                          </a:rPr>
                          <m:t>1</m:t>
                        </m:r>
                        <m:r>
                          <a:rPr lang="en-US" sz="2400" b="0" i="1" smtClean="0">
                            <a:latin typeface="Cambria Math"/>
                            <a:cs typeface="Times New Roman" pitchFamily="18" charset="0"/>
                          </a:rPr>
                          <m:t>≤</m:t>
                        </m:r>
                        <m:r>
                          <a:rPr lang="en-US" sz="2400" b="0" i="1" smtClean="0">
                            <a:latin typeface="Cambria Math"/>
                            <a:cs typeface="Times New Roman" pitchFamily="18" charset="0"/>
                          </a:rPr>
                          <m:t>𝑖</m:t>
                        </m:r>
                        <m:r>
                          <a:rPr lang="en-US" sz="2400" b="0" i="1" smtClean="0">
                            <a:latin typeface="Cambria Math"/>
                            <a:cs typeface="Times New Roman" pitchFamily="18" charset="0"/>
                          </a:rPr>
                          <m:t>≤</m:t>
                        </m:r>
                        <m:r>
                          <a:rPr lang="en-US" sz="2400" b="0" i="1" smtClean="0">
                            <a:latin typeface="Cambria Math"/>
                            <a:cs typeface="Times New Roman" pitchFamily="18" charset="0"/>
                          </a:rPr>
                          <m:t>𝑛</m:t>
                        </m:r>
                      </m:sub>
                      <m:sup/>
                      <m:e>
                        <m:sSub>
                          <m:sSubPr>
                            <m:ctrlPr>
                              <a:rPr lang="en-US" sz="2400" i="1">
                                <a:latin typeface="Cambria Math"/>
                                <a:cs typeface="Times New Roman" pitchFamily="18" charset="0"/>
                              </a:rPr>
                            </m:ctrlPr>
                          </m:sSubPr>
                          <m:e>
                            <m:r>
                              <a:rPr lang="en-US" sz="2400" b="0" i="1" smtClean="0">
                                <a:latin typeface="Cambria Math"/>
                                <a:cs typeface="Times New Roman" pitchFamily="18" charset="0"/>
                              </a:rPr>
                              <m:t> </m:t>
                            </m:r>
                            <m:r>
                              <a:rPr lang="en-US" sz="2400" b="0" i="1" smtClean="0">
                                <a:latin typeface="Cambria Math"/>
                                <a:cs typeface="Times New Roman" pitchFamily="18" charset="0"/>
                              </a:rPr>
                              <m:t>𝑝</m:t>
                            </m:r>
                          </m:e>
                          <m:sub>
                            <m:r>
                              <a:rPr lang="en-US" sz="2400" i="1">
                                <a:latin typeface="Cambria Math"/>
                                <a:cs typeface="Times New Roman" pitchFamily="18" charset="0"/>
                              </a:rPr>
                              <m:t>𝑖</m:t>
                            </m:r>
                          </m:sub>
                        </m:sSub>
                        <m:sSub>
                          <m:sSubPr>
                            <m:ctrlPr>
                              <a:rPr lang="en-US" sz="2400" i="1">
                                <a:latin typeface="Cambria Math"/>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𝑖</m:t>
                            </m:r>
                          </m:sub>
                        </m:sSub>
                      </m:e>
                    </m:nary>
                  </m:oMath>
                </a14:m>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	Subject to </a:t>
                </a:r>
                <a14:m>
                  <m:oMath xmlns:m="http://schemas.openxmlformats.org/officeDocument/2006/math">
                    <m:nary>
                      <m:naryPr>
                        <m:chr m:val="∑"/>
                        <m:supHide m:val="on"/>
                        <m:ctrlPr>
                          <a:rPr lang="en-US" sz="2400" i="1">
                            <a:latin typeface="Cambria Math"/>
                            <a:cs typeface="Times New Roman" pitchFamily="18" charset="0"/>
                          </a:rPr>
                        </m:ctrlPr>
                      </m:naryPr>
                      <m:sub>
                        <m:r>
                          <m:rPr>
                            <m:brk m:alnAt="7"/>
                          </m:rPr>
                          <a:rPr lang="en-US" sz="2400" i="1">
                            <a:latin typeface="Cambria Math"/>
                            <a:cs typeface="Times New Roman" pitchFamily="18" charset="0"/>
                          </a:rPr>
                          <m:t>1</m:t>
                        </m:r>
                        <m:r>
                          <a:rPr lang="en-US" sz="2400" i="1">
                            <a:latin typeface="Cambria Math"/>
                            <a:cs typeface="Times New Roman" pitchFamily="18" charset="0"/>
                          </a:rPr>
                          <m:t>≤</m:t>
                        </m:r>
                        <m:r>
                          <a:rPr lang="en-US" sz="2400" i="1">
                            <a:latin typeface="Cambria Math"/>
                            <a:cs typeface="Times New Roman" pitchFamily="18" charset="0"/>
                          </a:rPr>
                          <m:t>𝑖</m:t>
                        </m:r>
                        <m:r>
                          <a:rPr lang="en-US" sz="2400" i="1">
                            <a:latin typeface="Cambria Math"/>
                            <a:cs typeface="Times New Roman" pitchFamily="18" charset="0"/>
                          </a:rPr>
                          <m:t>≤</m:t>
                        </m:r>
                        <m:r>
                          <a:rPr lang="en-US" sz="2400" i="1">
                            <a:latin typeface="Cambria Math"/>
                            <a:cs typeface="Times New Roman" pitchFamily="18" charset="0"/>
                          </a:rPr>
                          <m:t>𝑛</m:t>
                        </m:r>
                      </m:sub>
                      <m:sup/>
                      <m:e>
                        <m:sSub>
                          <m:sSubPr>
                            <m:ctrlPr>
                              <a:rPr lang="en-US" sz="2400" i="1">
                                <a:latin typeface="Cambria Math"/>
                                <a:cs typeface="Times New Roman" pitchFamily="18" charset="0"/>
                              </a:rPr>
                            </m:ctrlPr>
                          </m:sSubPr>
                          <m:e>
                            <m:r>
                              <a:rPr lang="en-US" sz="2400" b="0" i="1" smtClean="0">
                                <a:latin typeface="Cambria Math"/>
                                <a:cs typeface="Times New Roman" pitchFamily="18" charset="0"/>
                              </a:rPr>
                              <m:t> </m:t>
                            </m:r>
                            <m:r>
                              <a:rPr lang="en-US" sz="2400" b="0" i="1" smtClean="0">
                                <a:latin typeface="Cambria Math"/>
                                <a:cs typeface="Times New Roman" pitchFamily="18" charset="0"/>
                              </a:rPr>
                              <m:t>𝑤</m:t>
                            </m:r>
                          </m:e>
                          <m:sub>
                            <m:r>
                              <a:rPr lang="en-US" sz="2400" i="1">
                                <a:latin typeface="Cambria Math"/>
                                <a:cs typeface="Times New Roman" pitchFamily="18" charset="0"/>
                              </a:rPr>
                              <m:t>𝑖</m:t>
                            </m:r>
                          </m:sub>
                        </m:sSub>
                        <m:sSub>
                          <m:sSubPr>
                            <m:ctrlPr>
                              <a:rPr lang="en-US" sz="2400" i="1">
                                <a:latin typeface="Cambria Math"/>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𝑖</m:t>
                            </m:r>
                          </m:sub>
                        </m:sSub>
                      </m:e>
                    </m:nary>
                  </m:oMath>
                </a14:m>
                <a:r>
                  <a:rPr lang="en-US" sz="2400" dirty="0" smtClean="0">
                    <a:latin typeface="Times New Roman" pitchFamily="18" charset="0"/>
                    <a:cs typeface="Times New Roman" pitchFamily="18" charset="0"/>
                  </a:rPr>
                  <a:t>&lt;= m</a:t>
                </a:r>
              </a:p>
              <a:p>
                <a:pPr marL="0" indent="0">
                  <a:buNone/>
                </a:pPr>
                <a:r>
                  <a:rPr lang="en-US" sz="2400" dirty="0" smtClean="0">
                    <a:latin typeface="Times New Roman" pitchFamily="18" charset="0"/>
                    <a:cs typeface="Times New Roman" pitchFamily="18" charset="0"/>
                  </a:rPr>
                  <a:t>		and</a:t>
                </a:r>
                <a14:m>
                  <m:oMath xmlns:m="http://schemas.openxmlformats.org/officeDocument/2006/math">
                    <m:r>
                      <a:rPr lang="en-US" sz="2400" b="0" i="0" smtClean="0">
                        <a:latin typeface="Cambria Math"/>
                        <a:cs typeface="Times New Roman" pitchFamily="18" charset="0"/>
                      </a:rPr>
                      <m:t> </m:t>
                    </m:r>
                    <m:r>
                      <a:rPr lang="en-US" sz="2400">
                        <a:latin typeface="Cambria Math"/>
                        <a:cs typeface="Times New Roman" pitchFamily="18" charset="0"/>
                      </a:rPr>
                      <m:t>0≤</m:t>
                    </m:r>
                    <m:sSub>
                      <m:sSubPr>
                        <m:ctrlPr>
                          <a:rPr lang="en-US" sz="2400" i="1">
                            <a:latin typeface="Cambria Math"/>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𝑖</m:t>
                        </m:r>
                      </m:sub>
                    </m:sSub>
                    <m:r>
                      <a:rPr lang="en-US" sz="2400">
                        <a:latin typeface="Cambria Math"/>
                        <a:cs typeface="Times New Roman" pitchFamily="18" charset="0"/>
                      </a:rPr>
                      <m:t>≤1</m:t>
                    </m:r>
                  </m:oMath>
                </a14:m>
                <a:r>
                  <a:rPr lang="en-US" sz="2400" dirty="0" smtClean="0">
                    <a:latin typeface="Times New Roman" pitchFamily="18" charset="0"/>
                    <a:cs typeface="Times New Roman" pitchFamily="18" charset="0"/>
                  </a:rPr>
                  <a:t>, </a:t>
                </a:r>
                <a14:m>
                  <m:oMath xmlns:m="http://schemas.openxmlformats.org/officeDocument/2006/math">
                    <m:r>
                      <m:rPr>
                        <m:brk m:alnAt="7"/>
                      </m:rPr>
                      <a:rPr lang="en-US" sz="2400" i="1">
                        <a:latin typeface="Cambria Math"/>
                        <a:cs typeface="Times New Roman" pitchFamily="18" charset="0"/>
                      </a:rPr>
                      <m:t>1</m:t>
                    </m:r>
                    <m:r>
                      <a:rPr lang="en-US" sz="2400" i="1">
                        <a:latin typeface="Cambria Math"/>
                        <a:cs typeface="Times New Roman" pitchFamily="18" charset="0"/>
                      </a:rPr>
                      <m:t>≤</m:t>
                    </m:r>
                    <m:r>
                      <a:rPr lang="en-US" sz="2400" i="1">
                        <a:latin typeface="Cambria Math"/>
                        <a:cs typeface="Times New Roman" pitchFamily="18" charset="0"/>
                      </a:rPr>
                      <m:t>𝑖</m:t>
                    </m:r>
                    <m:r>
                      <a:rPr lang="en-US" sz="2400" i="1">
                        <a:latin typeface="Cambria Math"/>
                        <a:cs typeface="Times New Roman" pitchFamily="18" charset="0"/>
                      </a:rPr>
                      <m:t>≤</m:t>
                    </m:r>
                    <m:r>
                      <a:rPr lang="en-US" sz="2400" i="1">
                        <a:latin typeface="Cambria Math"/>
                        <a:cs typeface="Times New Roman" pitchFamily="18" charset="0"/>
                      </a:rPr>
                      <m:t>𝑛</m:t>
                    </m:r>
                  </m:oMath>
                </a14:m>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The profits and weights are positive numbers.</a:t>
                </a:r>
                <a:endParaRPr lang="en-US" sz="2400" dirty="0">
                  <a:latin typeface="Times New Roman" pitchFamily="18" charset="0"/>
                  <a:cs typeface="Times New Roman" pitchFamily="18" charset="0"/>
                </a:endParaRP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152400" y="914400"/>
                <a:ext cx="8763000" cy="5791200"/>
              </a:xfrm>
              <a:blipFill rotWithShape="1">
                <a:blip r:embed="rId2"/>
                <a:stretch>
                  <a:fillRect l="-1599" t="-842" r="-278"/>
                </a:stretch>
              </a:blipFill>
            </p:spPr>
            <p:txBody>
              <a:bodyPr/>
              <a:lstStyle/>
              <a:p>
                <a:r>
                  <a:rPr lang="en-US">
                    <a:noFill/>
                  </a:rPr>
                  <a:t> </a:t>
                </a:r>
              </a:p>
            </p:txBody>
          </p:sp>
        </mc:Fallback>
      </mc:AlternateContent>
    </p:spTree>
    <p:extLst>
      <p:ext uri="{BB962C8B-B14F-4D97-AF65-F5344CB8AC3E}">
        <p14:creationId xmlns="" xmlns:p14="http://schemas.microsoft.com/office/powerpoint/2010/main" val="297021562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915400" cy="533400"/>
          </a:xfrm>
        </p:spPr>
        <p:txBody>
          <a:bodyPr>
            <a:normAutofit fontScale="90000"/>
          </a:bodyPr>
          <a:lstStyle/>
          <a:p>
            <a:r>
              <a:rPr lang="en-US" sz="3200" dirty="0" err="1" smtClean="0">
                <a:latin typeface="Times New Roman" pitchFamily="18" charset="0"/>
                <a:cs typeface="Times New Roman" pitchFamily="18" charset="0"/>
              </a:rPr>
              <a:t>KnapSack</a:t>
            </a:r>
            <a:r>
              <a:rPr lang="en-US" sz="3200" dirty="0" smtClean="0">
                <a:latin typeface="Times New Roman" pitchFamily="18" charset="0"/>
                <a:cs typeface="Times New Roman" pitchFamily="18" charset="0"/>
              </a:rPr>
              <a:t> Problem</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838200"/>
            <a:ext cx="8763000" cy="5867400"/>
          </a:xfrm>
        </p:spPr>
        <p:txBody>
          <a:bodyPr/>
          <a:lstStyle/>
          <a:p>
            <a:endParaRPr lang="en-US" dirty="0"/>
          </a:p>
        </p:txBody>
      </p:sp>
      <p:pic>
        <p:nvPicPr>
          <p:cNvPr id="6" name="Picture 2" descr="C:\Users\student\Downloads\New doc Nov 25, 2020 09.44.jpg"/>
          <p:cNvPicPr>
            <a:picLocks noChangeAspect="1" noChangeArrowheads="1"/>
          </p:cNvPicPr>
          <p:nvPr/>
        </p:nvPicPr>
        <p:blipFill>
          <a:blip r:embed="rId2" cstate="print"/>
          <a:srcRect/>
          <a:stretch>
            <a:fillRect/>
          </a:stretch>
        </p:blipFill>
        <p:spPr bwMode="auto">
          <a:xfrm>
            <a:off x="1600200" y="838200"/>
            <a:ext cx="6172200" cy="5661074"/>
          </a:xfrm>
          <a:prstGeom prst="rect">
            <a:avLst/>
          </a:prstGeom>
          <a:noFill/>
        </p:spPr>
      </p:pic>
    </p:spTree>
    <p:extLst>
      <p:ext uri="{BB962C8B-B14F-4D97-AF65-F5344CB8AC3E}">
        <p14:creationId xmlns="" xmlns:p14="http://schemas.microsoft.com/office/powerpoint/2010/main" val="35361030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487362"/>
          </a:xfrm>
        </p:spPr>
        <p:txBody>
          <a:bodyPr>
            <a:normAutofit fontScale="90000"/>
          </a:bodyPr>
          <a:lstStyle/>
          <a:p>
            <a:r>
              <a:rPr lang="en-US" sz="3200" dirty="0" err="1" smtClean="0">
                <a:latin typeface="Times New Roman" pitchFamily="18" charset="0"/>
                <a:cs typeface="Times New Roman" pitchFamily="18" charset="0"/>
              </a:rPr>
              <a:t>KnapSack</a:t>
            </a:r>
            <a:r>
              <a:rPr lang="en-US" sz="3200" dirty="0" smtClean="0">
                <a:latin typeface="Times New Roman" pitchFamily="18" charset="0"/>
                <a:cs typeface="Times New Roman" pitchFamily="18" charset="0"/>
              </a:rPr>
              <a:t> Problem</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3075" name="Picture 3" descr="C:\Users\ADMIN\Downloads\New doc Nov 25, 2020 09.44 (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685800"/>
            <a:ext cx="88392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0328325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411162"/>
          </a:xfrm>
        </p:spPr>
        <p:txBody>
          <a:bodyPr>
            <a:noAutofit/>
          </a:bodyPr>
          <a:lstStyle/>
          <a:p>
            <a:r>
              <a:rPr lang="en-US" sz="3200" dirty="0" smtClean="0">
                <a:latin typeface="Times New Roman" pitchFamily="18" charset="0"/>
                <a:cs typeface="Times New Roman" pitchFamily="18" charset="0"/>
              </a:rPr>
              <a:t>Knapsack Problem</a:t>
            </a:r>
            <a:endParaRPr lang="en-US" sz="3200" dirty="0">
              <a:latin typeface="Times New Roman" pitchFamily="18" charset="0"/>
              <a:cs typeface="Times New Roman" pitchFamily="18" charset="0"/>
            </a:endParaRPr>
          </a:p>
        </p:txBody>
      </p:sp>
      <p:sp>
        <p:nvSpPr>
          <p:cNvPr id="3" name="Text Placeholder 2"/>
          <p:cNvSpPr>
            <a:spLocks noGrp="1"/>
          </p:cNvSpPr>
          <p:nvPr>
            <p:ph type="body" idx="1"/>
          </p:nvPr>
        </p:nvSpPr>
        <p:spPr>
          <a:xfrm>
            <a:off x="152400" y="685800"/>
            <a:ext cx="8839200" cy="6019800"/>
          </a:xfrm>
        </p:spPr>
        <p:txBody>
          <a:bodyPr/>
          <a:lstStyle/>
          <a:p>
            <a:endParaRPr lang="en-US" dirty="0"/>
          </a:p>
        </p:txBody>
      </p:sp>
      <p:pic>
        <p:nvPicPr>
          <p:cNvPr id="4098" name="Picture 2" descr="C:\Users\ADMIN\Downloads\New doc Nov 25, 2020 09.44 (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685800"/>
            <a:ext cx="8839200" cy="6019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4192773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1946</TotalTime>
  <Words>1442</Words>
  <Application>Microsoft Office PowerPoint</Application>
  <PresentationFormat>On-screen Show (4:3)</PresentationFormat>
  <Paragraphs>277</Paragraphs>
  <Slides>52</Slides>
  <Notes>1</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UNIT – III  DESIGN AND ANALYSIS  OF  ALGORITHMS </vt:lpstr>
      <vt:lpstr>Slide 2</vt:lpstr>
      <vt:lpstr>BASIC METHOD</vt:lpstr>
      <vt:lpstr>BASIC METHOD</vt:lpstr>
      <vt:lpstr>BASIC METHOD</vt:lpstr>
      <vt:lpstr>KNAPSACK PROBLEM</vt:lpstr>
      <vt:lpstr>KnapSack Problem</vt:lpstr>
      <vt:lpstr>KnapSack Problem</vt:lpstr>
      <vt:lpstr>Knapsack Problem</vt:lpstr>
      <vt:lpstr>KnapSack Problem</vt:lpstr>
      <vt:lpstr>KNAPSACK PROBLEM</vt:lpstr>
      <vt:lpstr>Slide 12</vt:lpstr>
      <vt:lpstr>Slide 13</vt:lpstr>
      <vt:lpstr>Slide 14</vt:lpstr>
      <vt:lpstr>Slide 15</vt:lpstr>
      <vt:lpstr>Slide 16</vt:lpstr>
      <vt:lpstr>Job Sequencing with Deadlines Problem</vt:lpstr>
      <vt:lpstr>Slide 18</vt:lpstr>
      <vt:lpstr>Slide 19</vt:lpstr>
      <vt:lpstr>Slide 20</vt:lpstr>
      <vt:lpstr>Slide 21</vt:lpstr>
      <vt:lpstr>Slide 22</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Minimum Cost Spanning Tree</vt:lpstr>
      <vt:lpstr>Single Source Shortest Path Problem</vt:lpstr>
      <vt:lpstr>Single Source Shortest Path Problem</vt:lpstr>
      <vt:lpstr>Single Source Shortest Path Problem</vt:lpstr>
      <vt:lpstr>Slide 50</vt:lpstr>
      <vt:lpstr>Slide 51</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  DESIGN AND ANALYSIS  OF  ALGORITHMS</dc:title>
  <dc:creator>ADMIN</dc:creator>
  <cp:lastModifiedBy>student</cp:lastModifiedBy>
  <cp:revision>114</cp:revision>
  <dcterms:modified xsi:type="dcterms:W3CDTF">2020-12-02T07:40:39Z</dcterms:modified>
</cp:coreProperties>
</file>